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1"/>
  </p:sldMasterIdLst>
  <p:notesMasterIdLst>
    <p:notesMasterId r:id="rId11"/>
  </p:notesMasterIdLst>
  <p:sldIdLst>
    <p:sldId id="260" r:id="rId2"/>
    <p:sldId id="375" r:id="rId3"/>
    <p:sldId id="416" r:id="rId4"/>
    <p:sldId id="270" r:id="rId5"/>
    <p:sldId id="419" r:id="rId6"/>
    <p:sldId id="420" r:id="rId7"/>
    <p:sldId id="417" r:id="rId8"/>
    <p:sldId id="421" r:id="rId9"/>
    <p:sldId id="41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2"/>
    <p:restoredTop sz="83023" autoAdjust="0"/>
  </p:normalViewPr>
  <p:slideViewPr>
    <p:cSldViewPr snapToGrid="0" snapToObjects="1">
      <p:cViewPr varScale="1">
        <p:scale>
          <a:sx n="92" d="100"/>
          <a:sy n="92" d="100"/>
        </p:scale>
        <p:origin x="702"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D6271-6302-4005-847B-65ED061716B1}" type="datetimeFigureOut">
              <a:rPr lang="en-US" smtClean="0"/>
              <a:t>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8548A1-5BBF-4B60-8C41-0A5CA4F04872}" type="slidenum">
              <a:rPr lang="en-US" smtClean="0"/>
              <a:t>‹#›</a:t>
            </a:fld>
            <a:endParaRPr lang="en-US"/>
          </a:p>
        </p:txBody>
      </p:sp>
    </p:spTree>
    <p:extLst>
      <p:ext uri="{BB962C8B-B14F-4D97-AF65-F5344CB8AC3E}">
        <p14:creationId xmlns:p14="http://schemas.microsoft.com/office/powerpoint/2010/main" val="1472868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2D4B71-1EF1-4D07-950D-945192FC58E8}" type="slidenum">
              <a:rPr lang="en-US" smtClean="0"/>
              <a:t>1</a:t>
            </a:fld>
            <a:endParaRPr lang="en-US"/>
          </a:p>
        </p:txBody>
      </p:sp>
    </p:spTree>
    <p:extLst>
      <p:ext uri="{BB962C8B-B14F-4D97-AF65-F5344CB8AC3E}">
        <p14:creationId xmlns:p14="http://schemas.microsoft.com/office/powerpoint/2010/main" val="329475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6B0158F-6D16-4964-A3D2-90B0D0CAA8D5}"/>
              </a:ext>
            </a:extLst>
          </p:cNvPr>
          <p:cNvSpPr>
            <a:spLocks noGrp="1" noChangeArrowheads="1"/>
          </p:cNvSpPr>
          <p:nvPr>
            <p:ph type="sldNum" sz="quarter" idx="5"/>
          </p:nvPr>
        </p:nvSpPr>
        <p:spPr>
          <a:ln/>
        </p:spPr>
        <p:txBody>
          <a:bodyPr/>
          <a:lstStyle/>
          <a:p>
            <a:fld id="{54769148-DFF4-4312-91F2-79D4BBC88945}" type="slidenum">
              <a:rPr lang="en-US" altLang="en-US"/>
              <a:pPr/>
              <a:t>4</a:t>
            </a:fld>
            <a:endParaRPr lang="en-US" altLang="en-US"/>
          </a:p>
        </p:txBody>
      </p:sp>
      <p:sp>
        <p:nvSpPr>
          <p:cNvPr id="100354" name="Rectangle 2">
            <a:extLst>
              <a:ext uri="{FF2B5EF4-FFF2-40B4-BE49-F238E27FC236}">
                <a16:creationId xmlns:a16="http://schemas.microsoft.com/office/drawing/2014/main" id="{585E9AAC-1513-434A-97C3-B8F8BFF49815}"/>
              </a:ext>
            </a:extLst>
          </p:cNvPr>
          <p:cNvSpPr>
            <a:spLocks noGrp="1" noRot="1" noChangeAspect="1" noChangeArrowheads="1" noTextEdit="1"/>
          </p:cNvSpPr>
          <p:nvPr>
            <p:ph type="sldImg"/>
          </p:nvPr>
        </p:nvSpPr>
        <p:spPr>
          <a:xfrm>
            <a:off x="400050" y="696913"/>
            <a:ext cx="6184900" cy="3479800"/>
          </a:xfrm>
          <a:ln/>
        </p:spPr>
      </p:sp>
      <p:sp>
        <p:nvSpPr>
          <p:cNvPr id="100355" name="Rectangle 3">
            <a:extLst>
              <a:ext uri="{FF2B5EF4-FFF2-40B4-BE49-F238E27FC236}">
                <a16:creationId xmlns:a16="http://schemas.microsoft.com/office/drawing/2014/main" id="{4BD423C4-1488-4F20-9C01-D7DC3F09B20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78907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3D80DF-4AAB-47DA-A1EB-C1040164404D}"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398088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C77995C-F370-42AC-8043-D4FBB7E592F0}"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608133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DF1C46B-2A88-442B-9D8C-141C9A0BEF91}"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612FDEE-65FE-EB40-A6D9-C8DBBB98404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78067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AD837932-5334-41FC-9F80-A814CE681C3A}" type="datetime1">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2592521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FC8873A-DAB7-4B66-95B2-F8E6FF25EAB1}" type="datetime1">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612FDEE-65FE-EB40-A6D9-C8DBBB98404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421278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013F707D-9689-4304-B7F2-C82CFBFA4651}" type="datetime1">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327055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0156FC-47D5-4C3C-9A90-EA1F4D66EFF6}"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2717493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970D159-8FE9-401D-9E14-3E18E93BCE50}"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3632816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459F-AF71-4F5C-BED8-F3EC3E0D2580}"/>
              </a:ext>
            </a:extLst>
          </p:cNvPr>
          <p:cNvSpPr>
            <a:spLocks noGrp="1"/>
          </p:cNvSpPr>
          <p:nvPr>
            <p:ph type="title"/>
          </p:nvPr>
        </p:nvSpPr>
        <p:spPr>
          <a:xfrm>
            <a:off x="541867" y="228600"/>
            <a:ext cx="10363200" cy="1143000"/>
          </a:xfrm>
        </p:spPr>
        <p:txBody>
          <a:bodyPr/>
          <a:lstStyle/>
          <a:p>
            <a:r>
              <a:rPr lang="en-US"/>
              <a:t>Click to edit Master title style</a:t>
            </a:r>
          </a:p>
        </p:txBody>
      </p:sp>
      <p:sp>
        <p:nvSpPr>
          <p:cNvPr id="3" name="Online Image Placeholder 2">
            <a:extLst>
              <a:ext uri="{FF2B5EF4-FFF2-40B4-BE49-F238E27FC236}">
                <a16:creationId xmlns:a16="http://schemas.microsoft.com/office/drawing/2014/main" id="{43626587-CDED-4011-9BD3-98A674A20171}"/>
              </a:ext>
            </a:extLst>
          </p:cNvPr>
          <p:cNvSpPr>
            <a:spLocks noGrp="1"/>
          </p:cNvSpPr>
          <p:nvPr>
            <p:ph type="clipArt" sz="half" idx="1"/>
          </p:nvPr>
        </p:nvSpPr>
        <p:spPr>
          <a:xfrm>
            <a:off x="609600" y="1885950"/>
            <a:ext cx="5350933" cy="4171950"/>
          </a:xfrm>
        </p:spPr>
        <p:txBody>
          <a:bodyPr/>
          <a:lstStyle/>
          <a:p>
            <a:endParaRPr lang="en-US"/>
          </a:p>
        </p:txBody>
      </p:sp>
      <p:sp>
        <p:nvSpPr>
          <p:cNvPr id="4" name="Text Placeholder 3">
            <a:extLst>
              <a:ext uri="{FF2B5EF4-FFF2-40B4-BE49-F238E27FC236}">
                <a16:creationId xmlns:a16="http://schemas.microsoft.com/office/drawing/2014/main" id="{00849F50-9366-4CF7-9CB3-23CEA6B81220}"/>
              </a:ext>
            </a:extLst>
          </p:cNvPr>
          <p:cNvSpPr>
            <a:spLocks noGrp="1"/>
          </p:cNvSpPr>
          <p:nvPr>
            <p:ph type="body" sz="half" idx="2"/>
          </p:nvPr>
        </p:nvSpPr>
        <p:spPr>
          <a:xfrm>
            <a:off x="6163734" y="1885950"/>
            <a:ext cx="5350933" cy="4171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08EDF6-D3DB-4AD0-BA00-A793667E9D30}"/>
              </a:ext>
            </a:extLst>
          </p:cNvPr>
          <p:cNvSpPr>
            <a:spLocks noGrp="1"/>
          </p:cNvSpPr>
          <p:nvPr>
            <p:ph type="dt" sz="half" idx="10"/>
          </p:nvPr>
        </p:nvSpPr>
        <p:spPr>
          <a:xfrm>
            <a:off x="575733" y="6229350"/>
            <a:ext cx="2540000" cy="457200"/>
          </a:xfrm>
        </p:spPr>
        <p:txBody>
          <a:bodyPr/>
          <a:lstStyle>
            <a:lvl1pPr>
              <a:defRPr/>
            </a:lvl1pPr>
          </a:lstStyle>
          <a:p>
            <a:fld id="{227507EA-276A-4595-BA76-04C2B5A8323E}" type="datetime1">
              <a:rPr lang="en-US" altLang="en-US" smtClean="0"/>
              <a:t>11/2/2018</a:t>
            </a:fld>
            <a:endParaRPr lang="en-US" altLang="en-US"/>
          </a:p>
        </p:txBody>
      </p:sp>
      <p:sp>
        <p:nvSpPr>
          <p:cNvPr id="6" name="Footer Placeholder 5">
            <a:extLst>
              <a:ext uri="{FF2B5EF4-FFF2-40B4-BE49-F238E27FC236}">
                <a16:creationId xmlns:a16="http://schemas.microsoft.com/office/drawing/2014/main" id="{71480E80-0D8B-4454-96EE-62A94146BC4B}"/>
              </a:ext>
            </a:extLst>
          </p:cNvPr>
          <p:cNvSpPr>
            <a:spLocks noGrp="1"/>
          </p:cNvSpPr>
          <p:nvPr>
            <p:ph type="ftr" sz="quarter" idx="11"/>
          </p:nvPr>
        </p:nvSpPr>
        <p:spPr>
          <a:xfrm>
            <a:off x="4165600" y="622935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14A909F3-DA4B-4A5C-A5B3-3EA5DD718525}"/>
              </a:ext>
            </a:extLst>
          </p:cNvPr>
          <p:cNvSpPr>
            <a:spLocks noGrp="1"/>
          </p:cNvSpPr>
          <p:nvPr>
            <p:ph type="sldNum" sz="quarter" idx="12"/>
          </p:nvPr>
        </p:nvSpPr>
        <p:spPr>
          <a:xfrm>
            <a:off x="8974667" y="6229350"/>
            <a:ext cx="2540000" cy="457200"/>
          </a:xfrm>
        </p:spPr>
        <p:txBody>
          <a:bodyPr/>
          <a:lstStyle>
            <a:lvl1pPr>
              <a:defRPr/>
            </a:lvl1pPr>
          </a:lstStyle>
          <a:p>
            <a:fld id="{C2F1105E-B6D4-4018-B742-1AECEB877333}" type="slidenum">
              <a:rPr lang="en-US" altLang="en-US"/>
              <a:pPr/>
              <a:t>‹#›</a:t>
            </a:fld>
            <a:endParaRPr lang="en-US" altLang="en-US"/>
          </a:p>
        </p:txBody>
      </p:sp>
    </p:spTree>
    <p:extLst>
      <p:ext uri="{BB962C8B-B14F-4D97-AF65-F5344CB8AC3E}">
        <p14:creationId xmlns:p14="http://schemas.microsoft.com/office/powerpoint/2010/main" val="1615507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F78145-FEAF-43BC-9257-D94E0B42F0FC}"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550870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467B382-6B4E-411B-8C10-322B0E955990}" type="datetime1">
              <a:rPr lang="en-US" smtClean="0"/>
              <a:t>11/2/2018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52591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F387D7-A0BE-4ED1-807E-3A13DFAB512E}" type="datetime1">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3373536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1301F99-E5E7-48DC-99F3-D57633577B00}" type="datetime1">
              <a:rPr lang="en-US" smtClean="0"/>
              <a:t>11/2/2018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382241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740D688-3A74-456A-80AF-C1EBD40E0138}" type="datetime1">
              <a:rPr lang="en-US" smtClean="0"/>
              <a:t>11/2/2018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3533130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ED7E61-433C-4F57-A6C0-294A694E8220}" type="datetime1">
              <a:rPr lang="en-US" smtClean="0"/>
              <a:t>11/2/2018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3557203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B103344-1E9F-4305-8E9E-0132EF2EBC4E}" type="datetime1">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396885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939F915-5718-4019-86F9-811816F329F3}" type="datetime1">
              <a:rPr lang="en-US" smtClean="0"/>
              <a:t>11/2/2018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612FDEE-65FE-EB40-A6D9-C8DBBB984046}" type="slidenum">
              <a:rPr lang="en-US" smtClean="0"/>
              <a:t>‹#›</a:t>
            </a:fld>
            <a:endParaRPr lang="en-US"/>
          </a:p>
        </p:txBody>
      </p:sp>
    </p:spTree>
    <p:extLst>
      <p:ext uri="{BB962C8B-B14F-4D97-AF65-F5344CB8AC3E}">
        <p14:creationId xmlns:p14="http://schemas.microsoft.com/office/powerpoint/2010/main" val="1923669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6926EC2-5101-4E46-9F97-7251E52D50A0}" type="datetime1">
              <a:rPr lang="en-US" smtClean="0"/>
              <a:t>11/2/2018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612FDEE-65FE-EB40-A6D9-C8DBBB984046}" type="slidenum">
              <a:rPr lang="en-US" smtClean="0"/>
              <a:t>‹#›</a:t>
            </a:fld>
            <a:endParaRPr lang="en-US"/>
          </a:p>
        </p:txBody>
      </p:sp>
    </p:spTree>
    <p:extLst>
      <p:ext uri="{BB962C8B-B14F-4D97-AF65-F5344CB8AC3E}">
        <p14:creationId xmlns:p14="http://schemas.microsoft.com/office/powerpoint/2010/main" val="346548024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2.bin"/><Relationship Id="rId4" Type="http://schemas.openxmlformats.org/officeDocument/2006/relationships/image" Target="../media/image9.wmf"/><Relationship Id="rId9"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892168"/>
          </a:xfrm>
        </p:spPr>
        <p:txBody>
          <a:bodyPr>
            <a:normAutofit/>
          </a:bodyPr>
          <a:lstStyle/>
          <a:p>
            <a:r>
              <a:rPr lang="en-US" dirty="0">
                <a:solidFill>
                  <a:srgbClr val="FFFFFF"/>
                </a:solidFill>
                <a:latin typeface="Garamond" panose="02020404030301010803" pitchFamily="18" charset="0"/>
              </a:rPr>
              <a:t>Machine Learning II</a:t>
            </a:r>
          </a:p>
        </p:txBody>
      </p:sp>
      <p:sp>
        <p:nvSpPr>
          <p:cNvPr id="3" name="Subtitle 2"/>
          <p:cNvSpPr>
            <a:spLocks noGrp="1"/>
          </p:cNvSpPr>
          <p:nvPr>
            <p:ph type="subTitle" idx="1"/>
          </p:nvPr>
        </p:nvSpPr>
        <p:spPr>
          <a:xfrm>
            <a:off x="1100051" y="5225240"/>
            <a:ext cx="10058400" cy="1143000"/>
          </a:xfrm>
        </p:spPr>
        <p:txBody>
          <a:bodyPr>
            <a:normAutofit fontScale="85000" lnSpcReduction="20000"/>
          </a:bodyPr>
          <a:lstStyle/>
          <a:p>
            <a:r>
              <a:rPr lang="en-US" sz="2000" dirty="0">
                <a:solidFill>
                  <a:srgbClr val="FFFFFF"/>
                </a:solidFill>
                <a:latin typeface="Garamond" panose="02020404030301010803" pitchFamily="18" charset="0"/>
              </a:rPr>
              <a:t>Lecture 1</a:t>
            </a:r>
            <a:endParaRPr lang="fa-IR" sz="2000" dirty="0">
              <a:solidFill>
                <a:srgbClr val="FFFFFF"/>
              </a:solidFill>
              <a:latin typeface="Garamond" panose="02020404030301010803" pitchFamily="18" charset="0"/>
            </a:endParaRPr>
          </a:p>
          <a:p>
            <a:endParaRPr lang="en-US" sz="2000" dirty="0">
              <a:solidFill>
                <a:srgbClr val="FFFFFF"/>
              </a:solidFill>
              <a:latin typeface="Garamond" panose="02020404030301010803" pitchFamily="18" charset="0"/>
            </a:endParaRPr>
          </a:p>
          <a:p>
            <a:r>
              <a:rPr lang="en-US" sz="3300" dirty="0">
                <a:solidFill>
                  <a:srgbClr val="FFFFFF"/>
                </a:solidFill>
                <a:latin typeface="Garamond" panose="02020404030301010803" pitchFamily="18" charset="0"/>
              </a:rPr>
              <a:t>Neural Networks basic</a:t>
            </a:r>
          </a:p>
          <a:p>
            <a:endParaRPr lang="en-US" sz="2000" dirty="0">
              <a:solidFill>
                <a:srgbClr val="FFFFFF"/>
              </a:solidFill>
              <a:latin typeface="Garamond" panose="02020404030301010803" pitchFamily="18" charset="0"/>
            </a:endParaRPr>
          </a:p>
        </p:txBody>
      </p:sp>
      <p:sp>
        <p:nvSpPr>
          <p:cNvPr id="4" name="Rectangle 3">
            <a:extLst>
              <a:ext uri="{FF2B5EF4-FFF2-40B4-BE49-F238E27FC236}">
                <a16:creationId xmlns:a16="http://schemas.microsoft.com/office/drawing/2014/main" id="{F30DF10C-EAF3-4589-84BE-E5965491A73E}"/>
              </a:ext>
            </a:extLst>
          </p:cNvPr>
          <p:cNvSpPr/>
          <p:nvPr/>
        </p:nvSpPr>
        <p:spPr>
          <a:xfrm>
            <a:off x="1100051" y="1105491"/>
            <a:ext cx="9025726" cy="1015663"/>
          </a:xfrm>
          <a:prstGeom prst="rect">
            <a:avLst/>
          </a:prstGeom>
        </p:spPr>
        <p:txBody>
          <a:bodyPr wrap="square">
            <a:spAutoFit/>
          </a:bodyPr>
          <a:lstStyle/>
          <a:p>
            <a:r>
              <a:rPr lang="en-US" sz="20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orgia" panose="02040502050405020303" pitchFamily="18" charset="0"/>
              </a:rPr>
              <a:t>” You can’t process me with a normal brain.”</a:t>
            </a:r>
          </a:p>
          <a:p>
            <a:endParaRPr lang="en-US" sz="20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orgia" panose="02040502050405020303" pitchFamily="18" charset="0"/>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Georgia" panose="02040502050405020303" pitchFamily="18" charset="0"/>
              </a:rPr>
              <a:t>— Charlie Sheen</a:t>
            </a:r>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Slide Number Placeholder 4"/>
          <p:cNvSpPr>
            <a:spLocks noGrp="1"/>
          </p:cNvSpPr>
          <p:nvPr>
            <p:ph type="sldNum" sz="quarter" idx="12"/>
          </p:nvPr>
        </p:nvSpPr>
        <p:spPr/>
        <p:txBody>
          <a:bodyPr/>
          <a:lstStyle/>
          <a:p>
            <a:fld id="{2612FDEE-65FE-EB40-A6D9-C8DBBB984046}" type="slidenum">
              <a:rPr lang="en-US" smtClean="0"/>
              <a:t>1</a:t>
            </a:fld>
            <a:endParaRPr lang="en-US"/>
          </a:p>
        </p:txBody>
      </p:sp>
    </p:spTree>
    <p:extLst>
      <p:ext uri="{BB962C8B-B14F-4D97-AF65-F5344CB8AC3E}">
        <p14:creationId xmlns:p14="http://schemas.microsoft.com/office/powerpoint/2010/main" val="1377548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33037-A18F-4C50-847A-735E9BA7ACDD}"/>
              </a:ext>
            </a:extLst>
          </p:cNvPr>
          <p:cNvSpPr/>
          <p:nvPr/>
        </p:nvSpPr>
        <p:spPr>
          <a:xfrm>
            <a:off x="14105" y="6592559"/>
            <a:ext cx="8348312" cy="276999"/>
          </a:xfrm>
          <a:prstGeom prst="rect">
            <a:avLst/>
          </a:prstGeom>
        </p:spPr>
        <p:txBody>
          <a:bodyPr wrap="square">
            <a:spAutoFit/>
          </a:bodyPr>
          <a:lstStyle/>
          <a:p>
            <a:r>
              <a:rPr lang="en-US" sz="1200" dirty="0"/>
              <a:t>https://medium.com/technology-nineleaps/popular-machine-learning-algorithms-a574e3835ebb</a:t>
            </a:r>
          </a:p>
        </p:txBody>
      </p:sp>
      <p:pic>
        <p:nvPicPr>
          <p:cNvPr id="2" name="Picture 1"/>
          <p:cNvPicPr>
            <a:picLocks noChangeAspect="1"/>
          </p:cNvPicPr>
          <p:nvPr/>
        </p:nvPicPr>
        <p:blipFill>
          <a:blip r:embed="rId2"/>
          <a:stretch>
            <a:fillRect/>
          </a:stretch>
        </p:blipFill>
        <p:spPr>
          <a:xfrm>
            <a:off x="5554533" y="640080"/>
            <a:ext cx="4371975" cy="5514975"/>
          </a:xfrm>
          <a:prstGeom prst="rect">
            <a:avLst/>
          </a:prstGeom>
        </p:spPr>
      </p:pic>
      <p:sp>
        <p:nvSpPr>
          <p:cNvPr id="12" name="Rectangle 2">
            <a:extLst>
              <a:ext uri="{FF2B5EF4-FFF2-40B4-BE49-F238E27FC236}">
                <a16:creationId xmlns:a16="http://schemas.microsoft.com/office/drawing/2014/main" id="{4CB4B66D-BE80-4BF4-A2D8-8FBC0F1F794C}"/>
              </a:ext>
            </a:extLst>
          </p:cNvPr>
          <p:cNvSpPr txBox="1">
            <a:spLocks noChangeArrowheads="1"/>
          </p:cNvSpPr>
          <p:nvPr/>
        </p:nvSpPr>
        <p:spPr>
          <a:xfrm>
            <a:off x="1986534" y="267976"/>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dirty="0" smtClean="0">
                <a:latin typeface="Garamond" panose="02020404030301010803" pitchFamily="18" charset="0"/>
              </a:rPr>
              <a:t>Learning Algorithms</a:t>
            </a:r>
            <a:endParaRPr lang="en-US" altLang="en-US" dirty="0">
              <a:latin typeface="Garamond" panose="02020404030301010803" pitchFamily="18" charset="0"/>
            </a:endParaRPr>
          </a:p>
        </p:txBody>
      </p:sp>
      <p:sp>
        <p:nvSpPr>
          <p:cNvPr id="3" name="Slide Number Placeholder 2"/>
          <p:cNvSpPr>
            <a:spLocks noGrp="1"/>
          </p:cNvSpPr>
          <p:nvPr>
            <p:ph type="sldNum" sz="quarter" idx="12"/>
          </p:nvPr>
        </p:nvSpPr>
        <p:spPr/>
        <p:txBody>
          <a:bodyPr/>
          <a:lstStyle/>
          <a:p>
            <a:fld id="{2612FDEE-65FE-EB40-A6D9-C8DBBB984046}" type="slidenum">
              <a:rPr lang="en-US" smtClean="0"/>
              <a:t>2</a:t>
            </a:fld>
            <a:endParaRPr lang="en-US"/>
          </a:p>
        </p:txBody>
      </p:sp>
      <p:sp>
        <p:nvSpPr>
          <p:cNvPr id="4" name="Content Placeholder 3"/>
          <p:cNvSpPr>
            <a:spLocks noGrp="1"/>
          </p:cNvSpPr>
          <p:nvPr>
            <p:ph idx="1"/>
          </p:nvPr>
        </p:nvSpPr>
        <p:spPr>
          <a:xfrm>
            <a:off x="531812" y="1564632"/>
            <a:ext cx="5143774" cy="4492325"/>
          </a:xfrm>
        </p:spPr>
        <p:txBody>
          <a:bodyPr>
            <a:normAutofit/>
          </a:bodyPr>
          <a:lstStyle/>
          <a:p>
            <a:r>
              <a:rPr lang="en-US" sz="2000" dirty="0">
                <a:latin typeface="Times New Roman" panose="02020603050405020304" pitchFamily="18" charset="0"/>
                <a:cs typeface="Times New Roman" panose="02020603050405020304" pitchFamily="18" charset="0"/>
              </a:rPr>
              <a:t>Reinforcement learning (RL) is an area of machine learning concerned with how software agents ought to take actions in an environment so as to maximize some notion of cumulative reward.</a:t>
            </a:r>
          </a:p>
        </p:txBody>
      </p:sp>
      <p:sp>
        <p:nvSpPr>
          <p:cNvPr id="8" name="Rectangle 7">
            <a:extLst>
              <a:ext uri="{FF2B5EF4-FFF2-40B4-BE49-F238E27FC236}">
                <a16:creationId xmlns:a16="http://schemas.microsoft.com/office/drawing/2014/main" id="{1B433037-A18F-4C50-847A-735E9BA7ACDD}"/>
              </a:ext>
            </a:extLst>
          </p:cNvPr>
          <p:cNvSpPr/>
          <p:nvPr/>
        </p:nvSpPr>
        <p:spPr>
          <a:xfrm>
            <a:off x="797126" y="5222485"/>
            <a:ext cx="1015908" cy="276999"/>
          </a:xfrm>
          <a:prstGeom prst="rect">
            <a:avLst/>
          </a:prstGeom>
        </p:spPr>
        <p:txBody>
          <a:bodyPr wrap="square">
            <a:spAutoFit/>
          </a:bodyPr>
          <a:lstStyle/>
          <a:p>
            <a:r>
              <a:rPr lang="en-US" sz="1200" dirty="0" smtClean="0"/>
              <a:t>Wikipedia</a:t>
            </a:r>
            <a:endParaRPr lang="en-US" sz="1200" dirty="0"/>
          </a:p>
        </p:txBody>
      </p:sp>
      <p:pic>
        <p:nvPicPr>
          <p:cNvPr id="38914" name="Picture 2" descr="https://upload.wikimedia.org/wikipedia/commons/thumb/1/1b/Reinforcement_learning_diagram.svg/300px-Reinforcement_learning_diagra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095" y="3310472"/>
            <a:ext cx="2857500" cy="2762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ppt_x"/>
                                          </p:val>
                                        </p:tav>
                                        <p:tav tm="100000">
                                          <p:val>
                                            <p:strVal val="#ppt_x"/>
                                          </p:val>
                                        </p:tav>
                                      </p:tavLst>
                                    </p:anim>
                                    <p:anim calcmode="lin" valueType="num">
                                      <p:cBhvr additive="base">
                                        <p:cTn id="8" dur="500" fill="hold"/>
                                        <p:tgtEl>
                                          <p:spTgt spid="389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433037-A18F-4C50-847A-735E9BA7ACDD}"/>
              </a:ext>
            </a:extLst>
          </p:cNvPr>
          <p:cNvSpPr/>
          <p:nvPr/>
        </p:nvSpPr>
        <p:spPr>
          <a:xfrm>
            <a:off x="210750" y="6454059"/>
            <a:ext cx="8348312" cy="276999"/>
          </a:xfrm>
          <a:prstGeom prst="rect">
            <a:avLst/>
          </a:prstGeom>
        </p:spPr>
        <p:txBody>
          <a:bodyPr wrap="square">
            <a:spAutoFit/>
          </a:bodyPr>
          <a:lstStyle/>
          <a:p>
            <a:r>
              <a:rPr lang="en-US" sz="1200" dirty="0"/>
              <a:t>https://dsla1.com/machine-learning-techniques/</a:t>
            </a:r>
          </a:p>
        </p:txBody>
      </p:sp>
      <p:sp>
        <p:nvSpPr>
          <p:cNvPr id="2" name="Slide Number Placeholder 1"/>
          <p:cNvSpPr>
            <a:spLocks noGrp="1"/>
          </p:cNvSpPr>
          <p:nvPr>
            <p:ph type="sldNum" sz="quarter" idx="12"/>
          </p:nvPr>
        </p:nvSpPr>
        <p:spPr/>
        <p:txBody>
          <a:bodyPr/>
          <a:lstStyle/>
          <a:p>
            <a:fld id="{2612FDEE-65FE-EB40-A6D9-C8DBBB984046}" type="slidenum">
              <a:rPr lang="en-US" smtClean="0"/>
              <a:t>3</a:t>
            </a:fld>
            <a:endParaRPr lang="en-US"/>
          </a:p>
        </p:txBody>
      </p:sp>
      <p:pic>
        <p:nvPicPr>
          <p:cNvPr id="3" name="Picture 2"/>
          <p:cNvPicPr>
            <a:picLocks noChangeAspect="1"/>
          </p:cNvPicPr>
          <p:nvPr/>
        </p:nvPicPr>
        <p:blipFill>
          <a:blip r:embed="rId2"/>
          <a:stretch>
            <a:fillRect/>
          </a:stretch>
        </p:blipFill>
        <p:spPr>
          <a:xfrm>
            <a:off x="1689373" y="331076"/>
            <a:ext cx="9597761" cy="5975131"/>
          </a:xfrm>
          <a:prstGeom prst="rect">
            <a:avLst/>
          </a:prstGeom>
        </p:spPr>
      </p:pic>
    </p:spTree>
    <p:extLst>
      <p:ext uri="{BB962C8B-B14F-4D97-AF65-F5344CB8AC3E}">
        <p14:creationId xmlns:p14="http://schemas.microsoft.com/office/powerpoint/2010/main" val="30549837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CB4B66D-BE80-4BF4-A2D8-8FBC0F1F794C}"/>
              </a:ext>
            </a:extLst>
          </p:cNvPr>
          <p:cNvSpPr>
            <a:spLocks noGrp="1" noChangeArrowheads="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Neural Networks</a:t>
            </a:r>
          </a:p>
        </p:txBody>
      </p:sp>
      <p:sp>
        <p:nvSpPr>
          <p:cNvPr id="22531" name="Rectangle 3">
            <a:extLst>
              <a:ext uri="{FF2B5EF4-FFF2-40B4-BE49-F238E27FC236}">
                <a16:creationId xmlns:a16="http://schemas.microsoft.com/office/drawing/2014/main" id="{0551DB27-1E8A-4B8B-86B3-6DFDE3C986C9}"/>
              </a:ext>
            </a:extLst>
          </p:cNvPr>
          <p:cNvSpPr>
            <a:spLocks noGrp="1" noChangeArrowheads="1"/>
          </p:cNvSpPr>
          <p:nvPr>
            <p:ph idx="1"/>
          </p:nvPr>
        </p:nvSpPr>
        <p:spPr>
          <a:xfrm>
            <a:off x="1036318" y="1802005"/>
            <a:ext cx="10015309" cy="3777622"/>
          </a:xfrm>
        </p:spPr>
        <p:txBody>
          <a:bodyPr>
            <a:normAutofit/>
          </a:bodyPr>
          <a:lstStyle/>
          <a:p>
            <a:r>
              <a:rPr lang="en-US" altLang="en-US" sz="2400" dirty="0" smtClean="0">
                <a:solidFill>
                  <a:schemeClr val="tx1"/>
                </a:solidFill>
                <a:latin typeface="Times New Roman" panose="02020603050405020304" pitchFamily="18" charset="0"/>
                <a:cs typeface="Times New Roman" panose="02020603050405020304" pitchFamily="18" charset="0"/>
              </a:rPr>
              <a:t>An artificial network consists of a pool of simple processing units which communicate by sending signals to each other over a large number of weighted connections.</a:t>
            </a:r>
          </a:p>
          <a:p>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NN, a beautiful biologically-inspired programming paradigm which enables a computer systems to learn from observational </a:t>
            </a:r>
            <a:r>
              <a:rPr lang="en-US" sz="24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data</a:t>
            </a:r>
          </a:p>
          <a:p>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Deep learning, a powerful set of techniques for learning in neural networks</a:t>
            </a: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en-US" sz="2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17DCC9F7-4DE0-471B-939E-64C5F1D6A39B}"/>
              </a:ext>
            </a:extLst>
          </p:cNvPr>
          <p:cNvSpPr/>
          <p:nvPr/>
        </p:nvSpPr>
        <p:spPr>
          <a:xfrm>
            <a:off x="1186154" y="6435361"/>
            <a:ext cx="4429546" cy="369332"/>
          </a:xfrm>
          <a:prstGeom prst="rect">
            <a:avLst/>
          </a:prstGeom>
        </p:spPr>
        <p:txBody>
          <a:bodyPr wrap="none">
            <a:spAutoFit/>
          </a:bodyPr>
          <a:lstStyle/>
          <a:p>
            <a:r>
              <a:rPr lang="en-US" dirty="0"/>
              <a:t>http://neuralnetworksanddeeplearning.com/</a:t>
            </a:r>
          </a:p>
        </p:txBody>
      </p:sp>
      <p:sp>
        <p:nvSpPr>
          <p:cNvPr id="4" name="Slide Number Placeholder 3"/>
          <p:cNvSpPr>
            <a:spLocks noGrp="1"/>
          </p:cNvSpPr>
          <p:nvPr>
            <p:ph type="sldNum" sz="quarter" idx="12"/>
          </p:nvPr>
        </p:nvSpPr>
        <p:spPr/>
        <p:txBody>
          <a:bodyPr/>
          <a:lstStyle/>
          <a:p>
            <a:fld id="{2612FDEE-65FE-EB40-A6D9-C8DBBB984046}" type="slidenum">
              <a:rPr lang="en-US" smtClean="0"/>
              <a:t>4</a:t>
            </a:fld>
            <a:endParaRPr lang="en-US"/>
          </a:p>
        </p:txBody>
      </p:sp>
    </p:spTree>
    <p:extLst>
      <p:ext uri="{BB962C8B-B14F-4D97-AF65-F5344CB8AC3E}">
        <p14:creationId xmlns:p14="http://schemas.microsoft.com/office/powerpoint/2010/main" val="4329156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ingle Corner Rectangle 3"/>
          <p:cNvSpPr/>
          <p:nvPr/>
        </p:nvSpPr>
        <p:spPr>
          <a:xfrm rot="10800000" flipH="1">
            <a:off x="-11929" y="-143838"/>
            <a:ext cx="3863827" cy="7001838"/>
          </a:xfrm>
          <a:prstGeom prst="round1Rect">
            <a:avLst/>
          </a:prstGeom>
          <a:solidFill>
            <a:schemeClr val="bg1"/>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4082283" y="1428108"/>
            <a:ext cx="8502668" cy="3839622"/>
            <a:chOff x="2757754" y="1210123"/>
            <a:chExt cx="9827197" cy="4437751"/>
          </a:xfrm>
        </p:grpSpPr>
        <p:sp>
          <p:nvSpPr>
            <p:cNvPr id="71" name="Freeform 70"/>
            <p:cNvSpPr>
              <a:spLocks/>
            </p:cNvSpPr>
            <p:nvPr/>
          </p:nvSpPr>
          <p:spPr bwMode="auto">
            <a:xfrm rot="2700000">
              <a:off x="10629290" y="1133238"/>
              <a:ext cx="1371553" cy="2539768"/>
            </a:xfrm>
            <a:custGeom>
              <a:avLst/>
              <a:gdLst>
                <a:gd name="connsiteX0" fmla="*/ 403176 w 1371553"/>
                <a:gd name="connsiteY0" fmla="*/ 196621 h 2539768"/>
                <a:gd name="connsiteX1" fmla="*/ 612772 w 1371553"/>
                <a:gd name="connsiteY1" fmla="*/ 25884 h 2539768"/>
                <a:gd name="connsiteX2" fmla="*/ 656066 w 1371553"/>
                <a:gd name="connsiteY2" fmla="*/ 0 h 2539768"/>
                <a:gd name="connsiteX3" fmla="*/ 1139101 w 1371553"/>
                <a:gd name="connsiteY3" fmla="*/ 483035 h 2539768"/>
                <a:gd name="connsiteX4" fmla="*/ 1094134 w 1371553"/>
                <a:gd name="connsiteY4" fmla="*/ 496588 h 2539768"/>
                <a:gd name="connsiteX5" fmla="*/ 859104 w 1371553"/>
                <a:gd name="connsiteY5" fmla="*/ 653176 h 2539768"/>
                <a:gd name="connsiteX6" fmla="*/ 648097 w 1371553"/>
                <a:gd name="connsiteY6" fmla="*/ 1166329 h 2539768"/>
                <a:gd name="connsiteX7" fmla="*/ 859104 w 1371553"/>
                <a:gd name="connsiteY7" fmla="*/ 1679482 h 2539768"/>
                <a:gd name="connsiteX8" fmla="*/ 1371553 w 1371553"/>
                <a:gd name="connsiteY8" fmla="*/ 1894553 h 2539768"/>
                <a:gd name="connsiteX9" fmla="*/ 1371552 w 1371553"/>
                <a:gd name="connsiteY9" fmla="*/ 2539768 h 2539768"/>
                <a:gd name="connsiteX10" fmla="*/ 403176 w 1371553"/>
                <a:gd name="connsiteY10" fmla="*/ 2139810 h 2539768"/>
                <a:gd name="connsiteX11" fmla="*/ 0 w 1371553"/>
                <a:gd name="connsiteY11" fmla="*/ 1166329 h 2539768"/>
                <a:gd name="connsiteX12" fmla="*/ 403176 w 1371553"/>
                <a:gd name="connsiteY12" fmla="*/ 196621 h 25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553" h="2539768">
                  <a:moveTo>
                    <a:pt x="403176" y="196621"/>
                  </a:moveTo>
                  <a:cubicBezTo>
                    <a:pt x="468174" y="132476"/>
                    <a:pt x="538353" y="75407"/>
                    <a:pt x="612772" y="25884"/>
                  </a:cubicBezTo>
                  <a:lnTo>
                    <a:pt x="656066" y="0"/>
                  </a:lnTo>
                  <a:lnTo>
                    <a:pt x="1139101" y="483035"/>
                  </a:lnTo>
                  <a:lnTo>
                    <a:pt x="1094134" y="496588"/>
                  </a:lnTo>
                  <a:cubicBezTo>
                    <a:pt x="1006998" y="532434"/>
                    <a:pt x="926929" y="585258"/>
                    <a:pt x="859104" y="653176"/>
                  </a:cubicBezTo>
                  <a:cubicBezTo>
                    <a:pt x="723457" y="792783"/>
                    <a:pt x="648096" y="973897"/>
                    <a:pt x="648097" y="1166329"/>
                  </a:cubicBezTo>
                  <a:cubicBezTo>
                    <a:pt x="648096" y="1362535"/>
                    <a:pt x="723456" y="1543647"/>
                    <a:pt x="859104" y="1679482"/>
                  </a:cubicBezTo>
                  <a:cubicBezTo>
                    <a:pt x="994752" y="1819090"/>
                    <a:pt x="1179385" y="1894553"/>
                    <a:pt x="1371553" y="1894553"/>
                  </a:cubicBezTo>
                  <a:cubicBezTo>
                    <a:pt x="1371553" y="1894553"/>
                    <a:pt x="1371553" y="1894553"/>
                    <a:pt x="1371552" y="2539768"/>
                  </a:cubicBezTo>
                  <a:cubicBezTo>
                    <a:pt x="1006057" y="2539768"/>
                    <a:pt x="663168" y="2396387"/>
                    <a:pt x="403176" y="2139810"/>
                  </a:cubicBezTo>
                  <a:cubicBezTo>
                    <a:pt x="143184" y="1879461"/>
                    <a:pt x="0" y="1536101"/>
                    <a:pt x="0" y="1166329"/>
                  </a:cubicBezTo>
                  <a:cubicBezTo>
                    <a:pt x="0" y="800330"/>
                    <a:pt x="143184" y="456970"/>
                    <a:pt x="403176" y="196621"/>
                  </a:cubicBezTo>
                  <a:close/>
                </a:path>
              </a:pathLst>
            </a:custGeom>
            <a:solidFill>
              <a:srgbClr val="CC3399"/>
            </a:solidFill>
            <a:ln>
              <a:noFill/>
            </a:ln>
            <a:effectLst>
              <a:outerShdw blurRad="63500" dist="25400" dir="18900000" algn="b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id-ID" sz="1600"/>
            </a:p>
          </p:txBody>
        </p:sp>
        <p:sp>
          <p:nvSpPr>
            <p:cNvPr id="61" name="Freeform 9"/>
            <p:cNvSpPr>
              <a:spLocks/>
            </p:cNvSpPr>
            <p:nvPr/>
          </p:nvSpPr>
          <p:spPr bwMode="auto">
            <a:xfrm rot="13500000">
              <a:off x="8880781" y="2904770"/>
              <a:ext cx="2743105" cy="2743104"/>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chemeClr val="accent3"/>
            </a:solidFill>
            <a:ln>
              <a:noFill/>
            </a:ln>
            <a:effectLst>
              <a:outerShdw blurRad="63500" dist="254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sz="1600"/>
            </a:p>
          </p:txBody>
        </p:sp>
        <p:sp>
          <p:nvSpPr>
            <p:cNvPr id="62" name="Freeform 9"/>
            <p:cNvSpPr>
              <a:spLocks/>
            </p:cNvSpPr>
            <p:nvPr/>
          </p:nvSpPr>
          <p:spPr bwMode="auto">
            <a:xfrm rot="2700000">
              <a:off x="7379030" y="1444597"/>
              <a:ext cx="2743105" cy="2743105"/>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4A206A"/>
            </a:solidFill>
            <a:ln>
              <a:noFill/>
            </a:ln>
            <a:effectLst>
              <a:outerShdw blurRad="63500" dist="254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sz="1600"/>
            </a:p>
          </p:txBody>
        </p:sp>
        <p:grpSp>
          <p:nvGrpSpPr>
            <p:cNvPr id="63" name="Group 62"/>
            <p:cNvGrpSpPr/>
            <p:nvPr/>
          </p:nvGrpSpPr>
          <p:grpSpPr>
            <a:xfrm>
              <a:off x="8366168" y="1210123"/>
              <a:ext cx="768101" cy="631173"/>
              <a:chOff x="9549722" y="1955599"/>
              <a:chExt cx="599208" cy="492388"/>
            </a:xfrm>
            <a:effectLst>
              <a:outerShdw blurRad="63500" dist="25400" dir="18900000" algn="bl" rotWithShape="0">
                <a:prstClr val="black">
                  <a:alpha val="40000"/>
                </a:prstClr>
              </a:outerShdw>
            </a:effectLst>
          </p:grpSpPr>
          <p:sp>
            <p:nvSpPr>
              <p:cNvPr id="64" name="Oval 63"/>
              <p:cNvSpPr/>
              <p:nvPr/>
            </p:nvSpPr>
            <p:spPr>
              <a:xfrm rot="2700000">
                <a:off x="9603416" y="1955599"/>
                <a:ext cx="492388" cy="492388"/>
              </a:xfrm>
              <a:prstGeom prst="ellipse">
                <a:avLst/>
              </a:prstGeom>
              <a:solidFill>
                <a:schemeClr val="bg1"/>
              </a:solidFill>
              <a:ln w="133350">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65" name="TextBox 64"/>
              <p:cNvSpPr txBox="1"/>
              <p:nvPr/>
            </p:nvSpPr>
            <p:spPr>
              <a:xfrm>
                <a:off x="9549722" y="2057732"/>
                <a:ext cx="599208" cy="305254"/>
              </a:xfrm>
              <a:prstGeom prst="rect">
                <a:avLst/>
              </a:prstGeom>
              <a:noFill/>
            </p:spPr>
            <p:txBody>
              <a:bodyPr wrap="square" rtlCol="0">
                <a:spAutoFit/>
              </a:bodyPr>
              <a:lstStyle/>
              <a:p>
                <a:pPr algn="ctr"/>
                <a:r>
                  <a:rPr lang="id-ID" sz="1600" dirty="0" smtClean="0">
                    <a:solidFill>
                      <a:srgbClr val="4A206A"/>
                    </a:solidFill>
                    <a:latin typeface="KG HAPPY Solid" panose="02000000000000000000" pitchFamily="2" charset="0"/>
                    <a:ea typeface="Roboto" panose="02000000000000000000" pitchFamily="2" charset="0"/>
                  </a:rPr>
                  <a:t>0</a:t>
                </a:r>
                <a:r>
                  <a:rPr lang="en-US" sz="1600" dirty="0" smtClean="0">
                    <a:solidFill>
                      <a:srgbClr val="4A206A"/>
                    </a:solidFill>
                    <a:latin typeface="KG HAPPY Solid" panose="02000000000000000000" pitchFamily="2" charset="0"/>
                    <a:ea typeface="Roboto" panose="02000000000000000000" pitchFamily="2" charset="0"/>
                  </a:rPr>
                  <a:t>4</a:t>
                </a:r>
                <a:endParaRPr lang="id-ID" sz="1600" dirty="0">
                  <a:solidFill>
                    <a:srgbClr val="4A206A"/>
                  </a:solidFill>
                  <a:latin typeface="KG HAPPY Solid" panose="02000000000000000000" pitchFamily="2" charset="0"/>
                  <a:ea typeface="Roboto" panose="02000000000000000000" pitchFamily="2" charset="0"/>
                </a:endParaRPr>
              </a:p>
            </p:txBody>
          </p:sp>
        </p:grpSp>
        <p:grpSp>
          <p:nvGrpSpPr>
            <p:cNvPr id="66" name="Group 65"/>
            <p:cNvGrpSpPr/>
            <p:nvPr/>
          </p:nvGrpSpPr>
          <p:grpSpPr>
            <a:xfrm>
              <a:off x="10607741" y="3158138"/>
              <a:ext cx="768101" cy="631173"/>
              <a:chOff x="10716797" y="5108091"/>
              <a:chExt cx="599208" cy="492388"/>
            </a:xfrm>
            <a:effectLst>
              <a:outerShdw blurRad="63500" dist="25400" dir="18900000" algn="bl" rotWithShape="0">
                <a:prstClr val="black">
                  <a:alpha val="40000"/>
                </a:prstClr>
              </a:outerShdw>
            </a:effectLst>
          </p:grpSpPr>
          <p:sp>
            <p:nvSpPr>
              <p:cNvPr id="67" name="Oval 66"/>
              <p:cNvSpPr/>
              <p:nvPr/>
            </p:nvSpPr>
            <p:spPr>
              <a:xfrm rot="2700000">
                <a:off x="10774955" y="5108091"/>
                <a:ext cx="492388" cy="492388"/>
              </a:xfrm>
              <a:prstGeom prst="ellipse">
                <a:avLst/>
              </a:prstGeom>
              <a:solidFill>
                <a:srgbClr val="F9F9F9"/>
              </a:solidFill>
              <a:ln w="133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68" name="TextBox 67"/>
              <p:cNvSpPr txBox="1"/>
              <p:nvPr/>
            </p:nvSpPr>
            <p:spPr>
              <a:xfrm>
                <a:off x="10716797" y="5226681"/>
                <a:ext cx="599208" cy="305254"/>
              </a:xfrm>
              <a:prstGeom prst="rect">
                <a:avLst/>
              </a:prstGeom>
              <a:noFill/>
            </p:spPr>
            <p:txBody>
              <a:bodyPr wrap="square" rtlCol="0">
                <a:spAutoFit/>
              </a:bodyPr>
              <a:lstStyle/>
              <a:p>
                <a:pPr algn="ctr"/>
                <a:r>
                  <a:rPr lang="en-US" sz="1600" dirty="0" smtClean="0">
                    <a:solidFill>
                      <a:schemeClr val="accent3"/>
                    </a:solidFill>
                    <a:latin typeface="KG HAPPY Solid" panose="02000000000000000000" pitchFamily="2" charset="0"/>
                    <a:ea typeface="Roboto" panose="02000000000000000000" pitchFamily="2" charset="0"/>
                  </a:rPr>
                  <a:t>05</a:t>
                </a:r>
                <a:endParaRPr lang="id-ID" sz="1600" dirty="0">
                  <a:solidFill>
                    <a:schemeClr val="accent3"/>
                  </a:solidFill>
                  <a:latin typeface="KG HAPPY Solid" panose="02000000000000000000" pitchFamily="2" charset="0"/>
                  <a:ea typeface="Roboto" panose="02000000000000000000" pitchFamily="2" charset="0"/>
                </a:endParaRPr>
              </a:p>
            </p:txBody>
          </p:sp>
        </p:grpSp>
        <p:sp>
          <p:nvSpPr>
            <p:cNvPr id="49" name="Freeform 9"/>
            <p:cNvSpPr>
              <a:spLocks/>
            </p:cNvSpPr>
            <p:nvPr/>
          </p:nvSpPr>
          <p:spPr bwMode="auto">
            <a:xfrm rot="13500000">
              <a:off x="2757753" y="2904769"/>
              <a:ext cx="2743105" cy="2743104"/>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4A206A"/>
            </a:solidFill>
            <a:ln>
              <a:noFill/>
            </a:ln>
            <a:effectLst>
              <a:outerShdw blurRad="63500" dist="254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sz="1600"/>
            </a:p>
          </p:txBody>
        </p:sp>
        <p:sp>
          <p:nvSpPr>
            <p:cNvPr id="50" name="Freeform 9"/>
            <p:cNvSpPr>
              <a:spLocks/>
            </p:cNvSpPr>
            <p:nvPr/>
          </p:nvSpPr>
          <p:spPr bwMode="auto">
            <a:xfrm rot="13500000">
              <a:off x="5752864" y="2904770"/>
              <a:ext cx="2743105" cy="2743104"/>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chemeClr val="accent3"/>
            </a:solidFill>
            <a:ln>
              <a:noFill/>
            </a:ln>
            <a:effectLst>
              <a:outerShdw blurRad="63500" dist="254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sz="1600"/>
            </a:p>
          </p:txBody>
        </p:sp>
        <p:sp>
          <p:nvSpPr>
            <p:cNvPr id="51" name="Freeform 9"/>
            <p:cNvSpPr>
              <a:spLocks/>
            </p:cNvSpPr>
            <p:nvPr/>
          </p:nvSpPr>
          <p:spPr bwMode="auto">
            <a:xfrm rot="2700000">
              <a:off x="4251113" y="1444597"/>
              <a:ext cx="2743105" cy="2743105"/>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CC3399"/>
            </a:solidFill>
            <a:ln>
              <a:noFill/>
            </a:ln>
            <a:effectLst>
              <a:outerShdw blurRad="63500" dist="25400" dir="18900000" algn="b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sz="1600"/>
            </a:p>
          </p:txBody>
        </p:sp>
        <p:grpSp>
          <p:nvGrpSpPr>
            <p:cNvPr id="52" name="Group 51"/>
            <p:cNvGrpSpPr/>
            <p:nvPr/>
          </p:nvGrpSpPr>
          <p:grpSpPr>
            <a:xfrm>
              <a:off x="2997406" y="3144590"/>
              <a:ext cx="768101" cy="631173"/>
              <a:chOff x="7801602" y="3464708"/>
              <a:chExt cx="599208" cy="492388"/>
            </a:xfrm>
            <a:effectLst>
              <a:outerShdw blurRad="63500" dist="25400" dir="18900000" algn="bl" rotWithShape="0">
                <a:prstClr val="black">
                  <a:alpha val="40000"/>
                </a:prstClr>
              </a:outerShdw>
            </a:effectLst>
          </p:grpSpPr>
          <p:sp>
            <p:nvSpPr>
              <p:cNvPr id="53" name="Oval 52"/>
              <p:cNvSpPr/>
              <p:nvPr/>
            </p:nvSpPr>
            <p:spPr>
              <a:xfrm rot="2700000">
                <a:off x="7882236" y="3464708"/>
                <a:ext cx="492388" cy="492388"/>
              </a:xfrm>
              <a:prstGeom prst="ellipse">
                <a:avLst/>
              </a:prstGeom>
              <a:solidFill>
                <a:srgbClr val="F9F9F9"/>
              </a:solidFill>
              <a:ln w="133350">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solidFill>
                    <a:srgbClr val="4E9F8E"/>
                  </a:solidFill>
                </a:endParaRPr>
              </a:p>
            </p:txBody>
          </p:sp>
          <p:sp>
            <p:nvSpPr>
              <p:cNvPr id="54" name="TextBox 53"/>
              <p:cNvSpPr txBox="1"/>
              <p:nvPr/>
            </p:nvSpPr>
            <p:spPr>
              <a:xfrm>
                <a:off x="7801602" y="3577410"/>
                <a:ext cx="599208" cy="305254"/>
              </a:xfrm>
              <a:prstGeom prst="rect">
                <a:avLst/>
              </a:prstGeom>
              <a:noFill/>
            </p:spPr>
            <p:txBody>
              <a:bodyPr wrap="square" rtlCol="0">
                <a:spAutoFit/>
              </a:bodyPr>
              <a:lstStyle/>
              <a:p>
                <a:pPr algn="ctr"/>
                <a:r>
                  <a:rPr lang="id-ID" sz="1600" dirty="0" smtClean="0">
                    <a:solidFill>
                      <a:srgbClr val="4A206A"/>
                    </a:solidFill>
                    <a:latin typeface="KG HAPPY Solid" panose="02000000000000000000" pitchFamily="2" charset="0"/>
                    <a:ea typeface="Roboto" panose="02000000000000000000" pitchFamily="2" charset="0"/>
                  </a:rPr>
                  <a:t>01</a:t>
                </a:r>
                <a:endParaRPr lang="id-ID" sz="1600" dirty="0">
                  <a:solidFill>
                    <a:srgbClr val="4A206A"/>
                  </a:solidFill>
                  <a:latin typeface="KG HAPPY Solid" panose="02000000000000000000" pitchFamily="2" charset="0"/>
                  <a:ea typeface="Roboto" panose="02000000000000000000" pitchFamily="2" charset="0"/>
                </a:endParaRPr>
              </a:p>
            </p:txBody>
          </p:sp>
        </p:grpSp>
        <p:grpSp>
          <p:nvGrpSpPr>
            <p:cNvPr id="55" name="Group 54"/>
            <p:cNvGrpSpPr/>
            <p:nvPr/>
          </p:nvGrpSpPr>
          <p:grpSpPr>
            <a:xfrm>
              <a:off x="5238251" y="1210123"/>
              <a:ext cx="768101" cy="631173"/>
              <a:chOff x="9549722" y="1955599"/>
              <a:chExt cx="599208" cy="492388"/>
            </a:xfrm>
            <a:effectLst>
              <a:outerShdw blurRad="63500" dist="25400" dir="18900000" algn="bl" rotWithShape="0">
                <a:prstClr val="black">
                  <a:alpha val="40000"/>
                </a:prstClr>
              </a:outerShdw>
            </a:effectLst>
          </p:grpSpPr>
          <p:sp>
            <p:nvSpPr>
              <p:cNvPr id="56" name="Oval 55"/>
              <p:cNvSpPr/>
              <p:nvPr/>
            </p:nvSpPr>
            <p:spPr>
              <a:xfrm rot="2700000">
                <a:off x="9603416" y="1955599"/>
                <a:ext cx="492388" cy="492388"/>
              </a:xfrm>
              <a:prstGeom prst="ellipse">
                <a:avLst/>
              </a:prstGeom>
              <a:solidFill>
                <a:schemeClr val="bg1"/>
              </a:solidFill>
              <a:ln w="13335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57" name="TextBox 56"/>
              <p:cNvSpPr txBox="1"/>
              <p:nvPr/>
            </p:nvSpPr>
            <p:spPr>
              <a:xfrm>
                <a:off x="9549722" y="2057732"/>
                <a:ext cx="599208" cy="305254"/>
              </a:xfrm>
              <a:prstGeom prst="rect">
                <a:avLst/>
              </a:prstGeom>
              <a:noFill/>
            </p:spPr>
            <p:txBody>
              <a:bodyPr wrap="square" rtlCol="0">
                <a:spAutoFit/>
              </a:bodyPr>
              <a:lstStyle/>
              <a:p>
                <a:pPr algn="ctr"/>
                <a:r>
                  <a:rPr lang="id-ID" sz="1600" dirty="0" smtClean="0">
                    <a:solidFill>
                      <a:srgbClr val="CC3399"/>
                    </a:solidFill>
                    <a:latin typeface="KG HAPPY Solid" panose="02000000000000000000" pitchFamily="2" charset="0"/>
                    <a:ea typeface="Roboto" panose="02000000000000000000" pitchFamily="2" charset="0"/>
                  </a:rPr>
                  <a:t>02</a:t>
                </a:r>
                <a:endParaRPr lang="id-ID" sz="1600" dirty="0">
                  <a:solidFill>
                    <a:srgbClr val="CC3399"/>
                  </a:solidFill>
                  <a:latin typeface="KG HAPPY Solid" panose="02000000000000000000" pitchFamily="2" charset="0"/>
                  <a:ea typeface="Roboto" panose="02000000000000000000" pitchFamily="2" charset="0"/>
                </a:endParaRPr>
              </a:p>
            </p:txBody>
          </p:sp>
        </p:grpSp>
        <p:grpSp>
          <p:nvGrpSpPr>
            <p:cNvPr id="58" name="Group 57"/>
            <p:cNvGrpSpPr/>
            <p:nvPr/>
          </p:nvGrpSpPr>
          <p:grpSpPr>
            <a:xfrm>
              <a:off x="7479824" y="3158138"/>
              <a:ext cx="768101" cy="631173"/>
              <a:chOff x="10716797" y="5108091"/>
              <a:chExt cx="599208" cy="492388"/>
            </a:xfrm>
            <a:effectLst>
              <a:outerShdw blurRad="63500" dist="25400" dir="18900000" algn="bl" rotWithShape="0">
                <a:prstClr val="black">
                  <a:alpha val="40000"/>
                </a:prstClr>
              </a:outerShdw>
            </a:effectLst>
          </p:grpSpPr>
          <p:sp>
            <p:nvSpPr>
              <p:cNvPr id="59" name="Oval 58"/>
              <p:cNvSpPr/>
              <p:nvPr/>
            </p:nvSpPr>
            <p:spPr>
              <a:xfrm rot="2700000">
                <a:off x="10774955" y="5108091"/>
                <a:ext cx="492388" cy="492388"/>
              </a:xfrm>
              <a:prstGeom prst="ellipse">
                <a:avLst/>
              </a:prstGeom>
              <a:solidFill>
                <a:srgbClr val="F9F9F9"/>
              </a:solidFill>
              <a:ln w="133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600"/>
              </a:p>
            </p:txBody>
          </p:sp>
          <p:sp>
            <p:nvSpPr>
              <p:cNvPr id="60" name="TextBox 59"/>
              <p:cNvSpPr txBox="1"/>
              <p:nvPr/>
            </p:nvSpPr>
            <p:spPr>
              <a:xfrm>
                <a:off x="10716797" y="5218666"/>
                <a:ext cx="599208" cy="305254"/>
              </a:xfrm>
              <a:prstGeom prst="rect">
                <a:avLst/>
              </a:prstGeom>
              <a:noFill/>
            </p:spPr>
            <p:txBody>
              <a:bodyPr wrap="square" rtlCol="0">
                <a:spAutoFit/>
              </a:bodyPr>
              <a:lstStyle/>
              <a:p>
                <a:pPr algn="ctr"/>
                <a:r>
                  <a:rPr lang="id-ID" sz="1600" dirty="0" smtClean="0">
                    <a:solidFill>
                      <a:schemeClr val="accent3"/>
                    </a:solidFill>
                    <a:latin typeface="KG HAPPY Solid" panose="02000000000000000000" pitchFamily="2" charset="0"/>
                    <a:ea typeface="Roboto" panose="02000000000000000000" pitchFamily="2" charset="0"/>
                  </a:rPr>
                  <a:t>03</a:t>
                </a:r>
                <a:endParaRPr lang="id-ID" sz="1600" dirty="0">
                  <a:solidFill>
                    <a:schemeClr val="accent3"/>
                  </a:solidFill>
                  <a:latin typeface="KG HAPPY Solid" panose="02000000000000000000" pitchFamily="2" charset="0"/>
                  <a:ea typeface="Roboto" panose="02000000000000000000" pitchFamily="2" charset="0"/>
                </a:endParaRPr>
              </a:p>
            </p:txBody>
          </p:sp>
        </p:grpSp>
      </p:grpSp>
      <p:sp>
        <p:nvSpPr>
          <p:cNvPr id="73" name="Freeform 107"/>
          <p:cNvSpPr>
            <a:spLocks noEditPoints="1"/>
          </p:cNvSpPr>
          <p:nvPr/>
        </p:nvSpPr>
        <p:spPr bwMode="auto">
          <a:xfrm>
            <a:off x="5038268" y="3868025"/>
            <a:ext cx="485026" cy="484246"/>
          </a:xfrm>
          <a:custGeom>
            <a:avLst/>
            <a:gdLst>
              <a:gd name="T0" fmla="*/ 1617 w 2048"/>
              <a:gd name="T1" fmla="*/ 32 h 2048"/>
              <a:gd name="T2" fmla="*/ 1380 w 2048"/>
              <a:gd name="T3" fmla="*/ 32 h 2048"/>
              <a:gd name="T4" fmla="*/ 1230 w 2048"/>
              <a:gd name="T5" fmla="*/ 236 h 2048"/>
              <a:gd name="T6" fmla="*/ 1313 w 2048"/>
              <a:gd name="T7" fmla="*/ 281 h 2048"/>
              <a:gd name="T8" fmla="*/ 1268 w 2048"/>
              <a:gd name="T9" fmla="*/ 147 h 2048"/>
              <a:gd name="T10" fmla="*/ 1263 w 2048"/>
              <a:gd name="T11" fmla="*/ 140 h 2048"/>
              <a:gd name="T12" fmla="*/ 1260 w 2048"/>
              <a:gd name="T13" fmla="*/ 136 h 2048"/>
              <a:gd name="T14" fmla="*/ 1253 w 2048"/>
              <a:gd name="T15" fmla="*/ 132 h 2048"/>
              <a:gd name="T16" fmla="*/ 1247 w 2048"/>
              <a:gd name="T17" fmla="*/ 130 h 2048"/>
              <a:gd name="T18" fmla="*/ 1243 w 2048"/>
              <a:gd name="T19" fmla="*/ 130 h 2048"/>
              <a:gd name="T20" fmla="*/ 1234 w 2048"/>
              <a:gd name="T21" fmla="*/ 130 h 2048"/>
              <a:gd name="T22" fmla="*/ 1229 w 2048"/>
              <a:gd name="T23" fmla="*/ 131 h 2048"/>
              <a:gd name="T24" fmla="*/ 1080 w 2048"/>
              <a:gd name="T25" fmla="*/ 215 h 2048"/>
              <a:gd name="T26" fmla="*/ 1160 w 2048"/>
              <a:gd name="T27" fmla="*/ 222 h 2048"/>
              <a:gd name="T28" fmla="*/ 0 w 2048"/>
              <a:gd name="T29" fmla="*/ 467 h 2048"/>
              <a:gd name="T30" fmla="*/ 129 w 2048"/>
              <a:gd name="T31" fmla="*/ 625 h 2048"/>
              <a:gd name="T32" fmla="*/ 862 w 2048"/>
              <a:gd name="T33" fmla="*/ 1660 h 2048"/>
              <a:gd name="T34" fmla="*/ 733 w 2048"/>
              <a:gd name="T35" fmla="*/ 2016 h 2048"/>
              <a:gd name="T36" fmla="*/ 1315 w 2048"/>
              <a:gd name="T37" fmla="*/ 2016 h 2048"/>
              <a:gd name="T38" fmla="*/ 1186 w 2048"/>
              <a:gd name="T39" fmla="*/ 1660 h 2048"/>
              <a:gd name="T40" fmla="*/ 1919 w 2048"/>
              <a:gd name="T41" fmla="*/ 625 h 2048"/>
              <a:gd name="T42" fmla="*/ 2048 w 2048"/>
              <a:gd name="T43" fmla="*/ 467 h 2048"/>
              <a:gd name="T44" fmla="*/ 1552 w 2048"/>
              <a:gd name="T45" fmla="*/ 65 h 2048"/>
              <a:gd name="T46" fmla="*/ 1444 w 2048"/>
              <a:gd name="T47" fmla="*/ 65 h 2048"/>
              <a:gd name="T48" fmla="*/ 1380 w 2048"/>
              <a:gd name="T49" fmla="*/ 561 h 2048"/>
              <a:gd name="T50" fmla="*/ 1283 w 2048"/>
              <a:gd name="T51" fmla="*/ 474 h 2048"/>
              <a:gd name="T52" fmla="*/ 1078 w 2048"/>
              <a:gd name="T53" fmla="*/ 561 h 2048"/>
              <a:gd name="T54" fmla="*/ 1250 w 2048"/>
              <a:gd name="T55" fmla="*/ 1101 h 2048"/>
              <a:gd name="T56" fmla="*/ 1143 w 2048"/>
              <a:gd name="T57" fmla="*/ 539 h 2048"/>
              <a:gd name="T58" fmla="*/ 1250 w 2048"/>
              <a:gd name="T59" fmla="*/ 593 h 2048"/>
              <a:gd name="T60" fmla="*/ 1283 w 2048"/>
              <a:gd name="T61" fmla="*/ 975 h 2048"/>
              <a:gd name="T62" fmla="*/ 1315 w 2048"/>
              <a:gd name="T63" fmla="*/ 625 h 2048"/>
              <a:gd name="T64" fmla="*/ 1315 w 2048"/>
              <a:gd name="T65" fmla="*/ 1337 h 2048"/>
              <a:gd name="T66" fmla="*/ 1283 w 2048"/>
              <a:gd name="T67" fmla="*/ 1068 h 2048"/>
              <a:gd name="T68" fmla="*/ 65 w 2048"/>
              <a:gd name="T69" fmla="*/ 547 h 2048"/>
              <a:gd name="T70" fmla="*/ 937 w 2048"/>
              <a:gd name="T71" fmla="*/ 453 h 2048"/>
              <a:gd name="T72" fmla="*/ 1121 w 2048"/>
              <a:gd name="T73" fmla="*/ 1983 h 2048"/>
              <a:gd name="T74" fmla="*/ 1121 w 2048"/>
              <a:gd name="T75" fmla="*/ 1660 h 2048"/>
              <a:gd name="T76" fmla="*/ 1823 w 2048"/>
              <a:gd name="T77" fmla="*/ 1595 h 2048"/>
              <a:gd name="T78" fmla="*/ 194 w 2048"/>
              <a:gd name="T79" fmla="*/ 625 h 2048"/>
              <a:gd name="T80" fmla="*/ 322 w 2048"/>
              <a:gd name="T81" fmla="*/ 822 h 2048"/>
              <a:gd name="T82" fmla="*/ 346 w 2048"/>
              <a:gd name="T83" fmla="*/ 882 h 2048"/>
              <a:gd name="T84" fmla="*/ 1078 w 2048"/>
              <a:gd name="T85" fmla="*/ 625 h 2048"/>
              <a:gd name="T86" fmla="*/ 1013 w 2048"/>
              <a:gd name="T87" fmla="*/ 765 h 2048"/>
              <a:gd name="T88" fmla="*/ 776 w 2048"/>
              <a:gd name="T89" fmla="*/ 765 h 2048"/>
              <a:gd name="T90" fmla="*/ 711 w 2048"/>
              <a:gd name="T91" fmla="*/ 981 h 2048"/>
              <a:gd name="T92" fmla="*/ 474 w 2048"/>
              <a:gd name="T93" fmla="*/ 981 h 2048"/>
              <a:gd name="T94" fmla="*/ 345 w 2048"/>
              <a:gd name="T95" fmla="*/ 1369 h 2048"/>
              <a:gd name="T96" fmla="*/ 1746 w 2048"/>
              <a:gd name="T97" fmla="*/ 1369 h 2048"/>
              <a:gd name="T98" fmla="*/ 1617 w 2048"/>
              <a:gd name="T99" fmla="*/ 625 h 2048"/>
              <a:gd name="T100" fmla="*/ 949 w 2048"/>
              <a:gd name="T101" fmla="*/ 798 h 2048"/>
              <a:gd name="T102" fmla="*/ 841 w 2048"/>
              <a:gd name="T103" fmla="*/ 798 h 2048"/>
              <a:gd name="T104" fmla="*/ 647 w 2048"/>
              <a:gd name="T105" fmla="*/ 1337 h 2048"/>
              <a:gd name="T106" fmla="*/ 647 w 2048"/>
              <a:gd name="T107" fmla="*/ 1013 h 2048"/>
              <a:gd name="T108" fmla="*/ 1617 w 2048"/>
              <a:gd name="T109" fmla="*/ 561 h 2048"/>
              <a:gd name="T110" fmla="*/ 1983 w 2048"/>
              <a:gd name="T111" fmla="*/ 46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48" h="2048">
                <a:moveTo>
                  <a:pt x="1970" y="388"/>
                </a:moveTo>
                <a:cubicBezTo>
                  <a:pt x="1617" y="388"/>
                  <a:pt x="1617" y="388"/>
                  <a:pt x="1617" y="388"/>
                </a:cubicBezTo>
                <a:cubicBezTo>
                  <a:pt x="1617" y="32"/>
                  <a:pt x="1617" y="32"/>
                  <a:pt x="1617" y="32"/>
                </a:cubicBezTo>
                <a:cubicBezTo>
                  <a:pt x="1617" y="14"/>
                  <a:pt x="1602" y="0"/>
                  <a:pt x="1585" y="0"/>
                </a:cubicBezTo>
                <a:cubicBezTo>
                  <a:pt x="1412" y="0"/>
                  <a:pt x="1412" y="0"/>
                  <a:pt x="1412" y="0"/>
                </a:cubicBezTo>
                <a:cubicBezTo>
                  <a:pt x="1394" y="0"/>
                  <a:pt x="1380" y="14"/>
                  <a:pt x="1380" y="32"/>
                </a:cubicBezTo>
                <a:cubicBezTo>
                  <a:pt x="1380" y="388"/>
                  <a:pt x="1380" y="388"/>
                  <a:pt x="1380" y="388"/>
                </a:cubicBezTo>
                <a:cubicBezTo>
                  <a:pt x="1103" y="388"/>
                  <a:pt x="1103" y="388"/>
                  <a:pt x="1103" y="388"/>
                </a:cubicBezTo>
                <a:cubicBezTo>
                  <a:pt x="1152" y="338"/>
                  <a:pt x="1194" y="287"/>
                  <a:pt x="1230" y="236"/>
                </a:cubicBezTo>
                <a:cubicBezTo>
                  <a:pt x="1252" y="301"/>
                  <a:pt x="1252" y="301"/>
                  <a:pt x="1252" y="301"/>
                </a:cubicBezTo>
                <a:cubicBezTo>
                  <a:pt x="1258" y="318"/>
                  <a:pt x="1276" y="327"/>
                  <a:pt x="1293" y="322"/>
                </a:cubicBezTo>
                <a:cubicBezTo>
                  <a:pt x="1310" y="316"/>
                  <a:pt x="1319" y="298"/>
                  <a:pt x="1313" y="281"/>
                </a:cubicBezTo>
                <a:cubicBezTo>
                  <a:pt x="1270" y="151"/>
                  <a:pt x="1270" y="151"/>
                  <a:pt x="1270" y="151"/>
                </a:cubicBezTo>
                <a:cubicBezTo>
                  <a:pt x="1270" y="150"/>
                  <a:pt x="1269" y="149"/>
                  <a:pt x="1269" y="148"/>
                </a:cubicBezTo>
                <a:cubicBezTo>
                  <a:pt x="1268" y="147"/>
                  <a:pt x="1268" y="147"/>
                  <a:pt x="1268" y="147"/>
                </a:cubicBezTo>
                <a:cubicBezTo>
                  <a:pt x="1268" y="146"/>
                  <a:pt x="1267" y="144"/>
                  <a:pt x="1266" y="143"/>
                </a:cubicBezTo>
                <a:cubicBezTo>
                  <a:pt x="1266" y="143"/>
                  <a:pt x="1266" y="143"/>
                  <a:pt x="1266" y="143"/>
                </a:cubicBezTo>
                <a:cubicBezTo>
                  <a:pt x="1265" y="142"/>
                  <a:pt x="1264" y="141"/>
                  <a:pt x="1263" y="140"/>
                </a:cubicBezTo>
                <a:cubicBezTo>
                  <a:pt x="1263" y="140"/>
                  <a:pt x="1263" y="139"/>
                  <a:pt x="1263" y="139"/>
                </a:cubicBezTo>
                <a:cubicBezTo>
                  <a:pt x="1262" y="138"/>
                  <a:pt x="1261" y="138"/>
                  <a:pt x="1260" y="137"/>
                </a:cubicBezTo>
                <a:cubicBezTo>
                  <a:pt x="1260" y="137"/>
                  <a:pt x="1260" y="137"/>
                  <a:pt x="1260" y="136"/>
                </a:cubicBezTo>
                <a:cubicBezTo>
                  <a:pt x="1259" y="136"/>
                  <a:pt x="1258" y="135"/>
                  <a:pt x="1256" y="134"/>
                </a:cubicBezTo>
                <a:cubicBezTo>
                  <a:pt x="1256" y="134"/>
                  <a:pt x="1256" y="134"/>
                  <a:pt x="1256" y="134"/>
                </a:cubicBezTo>
                <a:cubicBezTo>
                  <a:pt x="1255" y="133"/>
                  <a:pt x="1254" y="133"/>
                  <a:pt x="1253" y="132"/>
                </a:cubicBezTo>
                <a:cubicBezTo>
                  <a:pt x="1252" y="132"/>
                  <a:pt x="1252" y="132"/>
                  <a:pt x="1252" y="132"/>
                </a:cubicBezTo>
                <a:cubicBezTo>
                  <a:pt x="1250" y="131"/>
                  <a:pt x="1249" y="131"/>
                  <a:pt x="1248" y="130"/>
                </a:cubicBezTo>
                <a:cubicBezTo>
                  <a:pt x="1248" y="130"/>
                  <a:pt x="1247" y="130"/>
                  <a:pt x="1247" y="130"/>
                </a:cubicBezTo>
                <a:cubicBezTo>
                  <a:pt x="1246" y="130"/>
                  <a:pt x="1245" y="130"/>
                  <a:pt x="1244" y="130"/>
                </a:cubicBezTo>
                <a:cubicBezTo>
                  <a:pt x="1243" y="130"/>
                  <a:pt x="1243" y="130"/>
                  <a:pt x="1243" y="130"/>
                </a:cubicBezTo>
                <a:cubicBezTo>
                  <a:pt x="1243" y="130"/>
                  <a:pt x="1243" y="130"/>
                  <a:pt x="1243" y="130"/>
                </a:cubicBezTo>
                <a:cubicBezTo>
                  <a:pt x="1241" y="129"/>
                  <a:pt x="1240" y="129"/>
                  <a:pt x="1239" y="129"/>
                </a:cubicBezTo>
                <a:cubicBezTo>
                  <a:pt x="1238" y="129"/>
                  <a:pt x="1238" y="129"/>
                  <a:pt x="1238" y="129"/>
                </a:cubicBezTo>
                <a:cubicBezTo>
                  <a:pt x="1237" y="129"/>
                  <a:pt x="1236" y="130"/>
                  <a:pt x="1234" y="130"/>
                </a:cubicBezTo>
                <a:cubicBezTo>
                  <a:pt x="1234" y="130"/>
                  <a:pt x="1234" y="130"/>
                  <a:pt x="1233" y="130"/>
                </a:cubicBezTo>
                <a:cubicBezTo>
                  <a:pt x="1232" y="130"/>
                  <a:pt x="1231" y="131"/>
                  <a:pt x="1229" y="131"/>
                </a:cubicBezTo>
                <a:cubicBezTo>
                  <a:pt x="1229" y="131"/>
                  <a:pt x="1229" y="131"/>
                  <a:pt x="1229" y="131"/>
                </a:cubicBezTo>
                <a:cubicBezTo>
                  <a:pt x="1229" y="131"/>
                  <a:pt x="1229" y="131"/>
                  <a:pt x="1229" y="131"/>
                </a:cubicBezTo>
                <a:cubicBezTo>
                  <a:pt x="1100" y="174"/>
                  <a:pt x="1100" y="174"/>
                  <a:pt x="1100" y="174"/>
                </a:cubicBezTo>
                <a:cubicBezTo>
                  <a:pt x="1083" y="180"/>
                  <a:pt x="1074" y="198"/>
                  <a:pt x="1080" y="215"/>
                </a:cubicBezTo>
                <a:cubicBezTo>
                  <a:pt x="1084" y="229"/>
                  <a:pt x="1097" y="237"/>
                  <a:pt x="1110" y="237"/>
                </a:cubicBezTo>
                <a:cubicBezTo>
                  <a:pt x="1114" y="237"/>
                  <a:pt x="1117" y="237"/>
                  <a:pt x="1120" y="235"/>
                </a:cubicBezTo>
                <a:cubicBezTo>
                  <a:pt x="1160" y="222"/>
                  <a:pt x="1160" y="222"/>
                  <a:pt x="1160" y="222"/>
                </a:cubicBezTo>
                <a:cubicBezTo>
                  <a:pt x="1116" y="282"/>
                  <a:pt x="1065" y="337"/>
                  <a:pt x="1010" y="388"/>
                </a:cubicBezTo>
                <a:cubicBezTo>
                  <a:pt x="78" y="388"/>
                  <a:pt x="78" y="388"/>
                  <a:pt x="78" y="388"/>
                </a:cubicBezTo>
                <a:cubicBezTo>
                  <a:pt x="35" y="388"/>
                  <a:pt x="0" y="423"/>
                  <a:pt x="0" y="467"/>
                </a:cubicBezTo>
                <a:cubicBezTo>
                  <a:pt x="0" y="547"/>
                  <a:pt x="0" y="547"/>
                  <a:pt x="0" y="547"/>
                </a:cubicBezTo>
                <a:cubicBezTo>
                  <a:pt x="0" y="590"/>
                  <a:pt x="35" y="625"/>
                  <a:pt x="78" y="625"/>
                </a:cubicBezTo>
                <a:cubicBezTo>
                  <a:pt x="129" y="625"/>
                  <a:pt x="129" y="625"/>
                  <a:pt x="129" y="625"/>
                </a:cubicBezTo>
                <a:cubicBezTo>
                  <a:pt x="129" y="1564"/>
                  <a:pt x="129" y="1564"/>
                  <a:pt x="129" y="1564"/>
                </a:cubicBezTo>
                <a:cubicBezTo>
                  <a:pt x="129" y="1617"/>
                  <a:pt x="172" y="1660"/>
                  <a:pt x="225" y="1660"/>
                </a:cubicBezTo>
                <a:cubicBezTo>
                  <a:pt x="862" y="1660"/>
                  <a:pt x="862" y="1660"/>
                  <a:pt x="862" y="1660"/>
                </a:cubicBezTo>
                <a:cubicBezTo>
                  <a:pt x="862" y="1983"/>
                  <a:pt x="862" y="1983"/>
                  <a:pt x="862" y="1983"/>
                </a:cubicBezTo>
                <a:cubicBezTo>
                  <a:pt x="765" y="1983"/>
                  <a:pt x="765" y="1983"/>
                  <a:pt x="765" y="1983"/>
                </a:cubicBezTo>
                <a:cubicBezTo>
                  <a:pt x="747" y="1983"/>
                  <a:pt x="733" y="1998"/>
                  <a:pt x="733" y="2016"/>
                </a:cubicBezTo>
                <a:cubicBezTo>
                  <a:pt x="733" y="2034"/>
                  <a:pt x="747" y="2048"/>
                  <a:pt x="765" y="2048"/>
                </a:cubicBezTo>
                <a:cubicBezTo>
                  <a:pt x="1283" y="2048"/>
                  <a:pt x="1283" y="2048"/>
                  <a:pt x="1283" y="2048"/>
                </a:cubicBezTo>
                <a:cubicBezTo>
                  <a:pt x="1301" y="2048"/>
                  <a:pt x="1315" y="2034"/>
                  <a:pt x="1315" y="2016"/>
                </a:cubicBezTo>
                <a:cubicBezTo>
                  <a:pt x="1315" y="1998"/>
                  <a:pt x="1301" y="1983"/>
                  <a:pt x="1283" y="1983"/>
                </a:cubicBezTo>
                <a:cubicBezTo>
                  <a:pt x="1186" y="1983"/>
                  <a:pt x="1186" y="1983"/>
                  <a:pt x="1186" y="1983"/>
                </a:cubicBezTo>
                <a:cubicBezTo>
                  <a:pt x="1186" y="1660"/>
                  <a:pt x="1186" y="1660"/>
                  <a:pt x="1186" y="1660"/>
                </a:cubicBezTo>
                <a:cubicBezTo>
                  <a:pt x="1823" y="1660"/>
                  <a:pt x="1823" y="1660"/>
                  <a:pt x="1823" y="1660"/>
                </a:cubicBezTo>
                <a:cubicBezTo>
                  <a:pt x="1876" y="1660"/>
                  <a:pt x="1919" y="1617"/>
                  <a:pt x="1919" y="1564"/>
                </a:cubicBezTo>
                <a:cubicBezTo>
                  <a:pt x="1919" y="625"/>
                  <a:pt x="1919" y="625"/>
                  <a:pt x="1919" y="625"/>
                </a:cubicBezTo>
                <a:cubicBezTo>
                  <a:pt x="1970" y="625"/>
                  <a:pt x="1970" y="625"/>
                  <a:pt x="1970" y="625"/>
                </a:cubicBezTo>
                <a:cubicBezTo>
                  <a:pt x="2013" y="625"/>
                  <a:pt x="2048" y="590"/>
                  <a:pt x="2048" y="547"/>
                </a:cubicBezTo>
                <a:cubicBezTo>
                  <a:pt x="2048" y="467"/>
                  <a:pt x="2048" y="467"/>
                  <a:pt x="2048" y="467"/>
                </a:cubicBezTo>
                <a:cubicBezTo>
                  <a:pt x="2048" y="423"/>
                  <a:pt x="2013" y="388"/>
                  <a:pt x="1970" y="388"/>
                </a:cubicBezTo>
                <a:close/>
                <a:moveTo>
                  <a:pt x="1444" y="65"/>
                </a:moveTo>
                <a:cubicBezTo>
                  <a:pt x="1552" y="65"/>
                  <a:pt x="1552" y="65"/>
                  <a:pt x="1552" y="65"/>
                </a:cubicBezTo>
                <a:cubicBezTo>
                  <a:pt x="1552" y="1337"/>
                  <a:pt x="1552" y="1337"/>
                  <a:pt x="1552" y="1337"/>
                </a:cubicBezTo>
                <a:cubicBezTo>
                  <a:pt x="1444" y="1337"/>
                  <a:pt x="1444" y="1337"/>
                  <a:pt x="1444" y="1337"/>
                </a:cubicBezTo>
                <a:lnTo>
                  <a:pt x="1444" y="65"/>
                </a:lnTo>
                <a:close/>
                <a:moveTo>
                  <a:pt x="1036" y="453"/>
                </a:moveTo>
                <a:cubicBezTo>
                  <a:pt x="1380" y="453"/>
                  <a:pt x="1380" y="453"/>
                  <a:pt x="1380" y="453"/>
                </a:cubicBezTo>
                <a:cubicBezTo>
                  <a:pt x="1380" y="561"/>
                  <a:pt x="1380" y="561"/>
                  <a:pt x="1380" y="561"/>
                </a:cubicBezTo>
                <a:cubicBezTo>
                  <a:pt x="1315" y="561"/>
                  <a:pt x="1315" y="561"/>
                  <a:pt x="1315" y="561"/>
                </a:cubicBezTo>
                <a:cubicBezTo>
                  <a:pt x="1315" y="507"/>
                  <a:pt x="1315" y="507"/>
                  <a:pt x="1315" y="507"/>
                </a:cubicBezTo>
                <a:cubicBezTo>
                  <a:pt x="1315" y="489"/>
                  <a:pt x="1301" y="474"/>
                  <a:pt x="1283" y="474"/>
                </a:cubicBezTo>
                <a:cubicBezTo>
                  <a:pt x="1110" y="474"/>
                  <a:pt x="1110" y="474"/>
                  <a:pt x="1110" y="474"/>
                </a:cubicBezTo>
                <a:cubicBezTo>
                  <a:pt x="1092" y="474"/>
                  <a:pt x="1078" y="489"/>
                  <a:pt x="1078" y="507"/>
                </a:cubicBezTo>
                <a:cubicBezTo>
                  <a:pt x="1078" y="561"/>
                  <a:pt x="1078" y="561"/>
                  <a:pt x="1078" y="561"/>
                </a:cubicBezTo>
                <a:cubicBezTo>
                  <a:pt x="906" y="561"/>
                  <a:pt x="906" y="561"/>
                  <a:pt x="906" y="561"/>
                </a:cubicBezTo>
                <a:cubicBezTo>
                  <a:pt x="953" y="525"/>
                  <a:pt x="996" y="489"/>
                  <a:pt x="1036" y="453"/>
                </a:cubicBezTo>
                <a:close/>
                <a:moveTo>
                  <a:pt x="1250" y="1101"/>
                </a:moveTo>
                <a:cubicBezTo>
                  <a:pt x="1250" y="1337"/>
                  <a:pt x="1250" y="1337"/>
                  <a:pt x="1250" y="1337"/>
                </a:cubicBezTo>
                <a:cubicBezTo>
                  <a:pt x="1143" y="1337"/>
                  <a:pt x="1143" y="1337"/>
                  <a:pt x="1143" y="1337"/>
                </a:cubicBezTo>
                <a:cubicBezTo>
                  <a:pt x="1143" y="539"/>
                  <a:pt x="1143" y="539"/>
                  <a:pt x="1143" y="539"/>
                </a:cubicBezTo>
                <a:cubicBezTo>
                  <a:pt x="1250" y="539"/>
                  <a:pt x="1250" y="539"/>
                  <a:pt x="1250" y="539"/>
                </a:cubicBezTo>
                <a:cubicBezTo>
                  <a:pt x="1250" y="593"/>
                  <a:pt x="1250" y="593"/>
                  <a:pt x="1250" y="593"/>
                </a:cubicBezTo>
                <a:cubicBezTo>
                  <a:pt x="1250" y="593"/>
                  <a:pt x="1250" y="593"/>
                  <a:pt x="1250" y="593"/>
                </a:cubicBezTo>
                <a:cubicBezTo>
                  <a:pt x="1250" y="593"/>
                  <a:pt x="1250" y="593"/>
                  <a:pt x="1250" y="593"/>
                </a:cubicBezTo>
                <a:cubicBezTo>
                  <a:pt x="1250" y="943"/>
                  <a:pt x="1250" y="943"/>
                  <a:pt x="1250" y="943"/>
                </a:cubicBezTo>
                <a:cubicBezTo>
                  <a:pt x="1250" y="961"/>
                  <a:pt x="1265" y="975"/>
                  <a:pt x="1283" y="975"/>
                </a:cubicBezTo>
                <a:cubicBezTo>
                  <a:pt x="1283" y="975"/>
                  <a:pt x="1283" y="975"/>
                  <a:pt x="1283" y="975"/>
                </a:cubicBezTo>
                <a:cubicBezTo>
                  <a:pt x="1301" y="975"/>
                  <a:pt x="1315" y="961"/>
                  <a:pt x="1315" y="943"/>
                </a:cubicBezTo>
                <a:cubicBezTo>
                  <a:pt x="1315" y="625"/>
                  <a:pt x="1315" y="625"/>
                  <a:pt x="1315" y="625"/>
                </a:cubicBezTo>
                <a:cubicBezTo>
                  <a:pt x="1380" y="625"/>
                  <a:pt x="1380" y="625"/>
                  <a:pt x="1380" y="625"/>
                </a:cubicBezTo>
                <a:cubicBezTo>
                  <a:pt x="1380" y="1337"/>
                  <a:pt x="1380" y="1337"/>
                  <a:pt x="1380" y="1337"/>
                </a:cubicBezTo>
                <a:cubicBezTo>
                  <a:pt x="1315" y="1337"/>
                  <a:pt x="1315" y="1337"/>
                  <a:pt x="1315" y="1337"/>
                </a:cubicBezTo>
                <a:cubicBezTo>
                  <a:pt x="1315" y="1101"/>
                  <a:pt x="1315" y="1101"/>
                  <a:pt x="1315" y="1101"/>
                </a:cubicBezTo>
                <a:cubicBezTo>
                  <a:pt x="1315" y="1083"/>
                  <a:pt x="1301" y="1068"/>
                  <a:pt x="1283" y="1068"/>
                </a:cubicBezTo>
                <a:cubicBezTo>
                  <a:pt x="1283" y="1068"/>
                  <a:pt x="1283" y="1068"/>
                  <a:pt x="1283" y="1068"/>
                </a:cubicBezTo>
                <a:cubicBezTo>
                  <a:pt x="1265" y="1068"/>
                  <a:pt x="1250" y="1083"/>
                  <a:pt x="1250" y="1101"/>
                </a:cubicBezTo>
                <a:close/>
                <a:moveTo>
                  <a:pt x="78" y="561"/>
                </a:moveTo>
                <a:cubicBezTo>
                  <a:pt x="71" y="561"/>
                  <a:pt x="65" y="554"/>
                  <a:pt x="65" y="547"/>
                </a:cubicBezTo>
                <a:cubicBezTo>
                  <a:pt x="65" y="467"/>
                  <a:pt x="65" y="467"/>
                  <a:pt x="65" y="467"/>
                </a:cubicBezTo>
                <a:cubicBezTo>
                  <a:pt x="65" y="459"/>
                  <a:pt x="71" y="453"/>
                  <a:pt x="78" y="453"/>
                </a:cubicBezTo>
                <a:cubicBezTo>
                  <a:pt x="937" y="453"/>
                  <a:pt x="937" y="453"/>
                  <a:pt x="937" y="453"/>
                </a:cubicBezTo>
                <a:cubicBezTo>
                  <a:pt x="890" y="492"/>
                  <a:pt x="842" y="528"/>
                  <a:pt x="796" y="561"/>
                </a:cubicBezTo>
                <a:lnTo>
                  <a:pt x="78" y="561"/>
                </a:lnTo>
                <a:close/>
                <a:moveTo>
                  <a:pt x="1121" y="1983"/>
                </a:moveTo>
                <a:cubicBezTo>
                  <a:pt x="927" y="1983"/>
                  <a:pt x="927" y="1983"/>
                  <a:pt x="927" y="1983"/>
                </a:cubicBezTo>
                <a:cubicBezTo>
                  <a:pt x="927" y="1660"/>
                  <a:pt x="927" y="1660"/>
                  <a:pt x="927" y="1660"/>
                </a:cubicBezTo>
                <a:cubicBezTo>
                  <a:pt x="1121" y="1660"/>
                  <a:pt x="1121" y="1660"/>
                  <a:pt x="1121" y="1660"/>
                </a:cubicBezTo>
                <a:lnTo>
                  <a:pt x="1121" y="1983"/>
                </a:lnTo>
                <a:close/>
                <a:moveTo>
                  <a:pt x="1854" y="1564"/>
                </a:moveTo>
                <a:cubicBezTo>
                  <a:pt x="1854" y="1581"/>
                  <a:pt x="1840" y="1595"/>
                  <a:pt x="1823" y="1595"/>
                </a:cubicBezTo>
                <a:cubicBezTo>
                  <a:pt x="225" y="1595"/>
                  <a:pt x="225" y="1595"/>
                  <a:pt x="225" y="1595"/>
                </a:cubicBezTo>
                <a:cubicBezTo>
                  <a:pt x="208" y="1595"/>
                  <a:pt x="194" y="1581"/>
                  <a:pt x="194" y="1564"/>
                </a:cubicBezTo>
                <a:cubicBezTo>
                  <a:pt x="194" y="625"/>
                  <a:pt x="194" y="625"/>
                  <a:pt x="194" y="625"/>
                </a:cubicBezTo>
                <a:cubicBezTo>
                  <a:pt x="698" y="625"/>
                  <a:pt x="698" y="625"/>
                  <a:pt x="698" y="625"/>
                </a:cubicBezTo>
                <a:cubicBezTo>
                  <a:pt x="690" y="630"/>
                  <a:pt x="682" y="635"/>
                  <a:pt x="674" y="640"/>
                </a:cubicBezTo>
                <a:cubicBezTo>
                  <a:pt x="484" y="756"/>
                  <a:pt x="324" y="821"/>
                  <a:pt x="322" y="822"/>
                </a:cubicBezTo>
                <a:cubicBezTo>
                  <a:pt x="306" y="828"/>
                  <a:pt x="297" y="847"/>
                  <a:pt x="304" y="864"/>
                </a:cubicBezTo>
                <a:cubicBezTo>
                  <a:pt x="309" y="876"/>
                  <a:pt x="321" y="884"/>
                  <a:pt x="334" y="884"/>
                </a:cubicBezTo>
                <a:cubicBezTo>
                  <a:pt x="338" y="884"/>
                  <a:pt x="342" y="883"/>
                  <a:pt x="346" y="882"/>
                </a:cubicBezTo>
                <a:cubicBezTo>
                  <a:pt x="353" y="879"/>
                  <a:pt x="513" y="815"/>
                  <a:pt x="707" y="696"/>
                </a:cubicBezTo>
                <a:cubicBezTo>
                  <a:pt x="745" y="673"/>
                  <a:pt x="781" y="649"/>
                  <a:pt x="816" y="625"/>
                </a:cubicBezTo>
                <a:cubicBezTo>
                  <a:pt x="1078" y="625"/>
                  <a:pt x="1078" y="625"/>
                  <a:pt x="1078" y="625"/>
                </a:cubicBezTo>
                <a:cubicBezTo>
                  <a:pt x="1078" y="1337"/>
                  <a:pt x="1078" y="1337"/>
                  <a:pt x="1078" y="1337"/>
                </a:cubicBezTo>
                <a:cubicBezTo>
                  <a:pt x="1013" y="1337"/>
                  <a:pt x="1013" y="1337"/>
                  <a:pt x="1013" y="1337"/>
                </a:cubicBezTo>
                <a:cubicBezTo>
                  <a:pt x="1013" y="765"/>
                  <a:pt x="1013" y="765"/>
                  <a:pt x="1013" y="765"/>
                </a:cubicBezTo>
                <a:cubicBezTo>
                  <a:pt x="1013" y="747"/>
                  <a:pt x="999" y="733"/>
                  <a:pt x="981" y="733"/>
                </a:cubicBezTo>
                <a:cubicBezTo>
                  <a:pt x="808" y="733"/>
                  <a:pt x="808" y="733"/>
                  <a:pt x="808" y="733"/>
                </a:cubicBezTo>
                <a:cubicBezTo>
                  <a:pt x="791" y="733"/>
                  <a:pt x="776" y="747"/>
                  <a:pt x="776" y="765"/>
                </a:cubicBezTo>
                <a:cubicBezTo>
                  <a:pt x="776" y="1337"/>
                  <a:pt x="776" y="1337"/>
                  <a:pt x="776" y="1337"/>
                </a:cubicBezTo>
                <a:cubicBezTo>
                  <a:pt x="711" y="1337"/>
                  <a:pt x="711" y="1337"/>
                  <a:pt x="711" y="1337"/>
                </a:cubicBezTo>
                <a:cubicBezTo>
                  <a:pt x="711" y="981"/>
                  <a:pt x="711" y="981"/>
                  <a:pt x="711" y="981"/>
                </a:cubicBezTo>
                <a:cubicBezTo>
                  <a:pt x="711" y="963"/>
                  <a:pt x="697" y="949"/>
                  <a:pt x="679" y="949"/>
                </a:cubicBezTo>
                <a:cubicBezTo>
                  <a:pt x="507" y="949"/>
                  <a:pt x="507" y="949"/>
                  <a:pt x="507" y="949"/>
                </a:cubicBezTo>
                <a:cubicBezTo>
                  <a:pt x="489" y="949"/>
                  <a:pt x="474" y="963"/>
                  <a:pt x="474" y="981"/>
                </a:cubicBezTo>
                <a:cubicBezTo>
                  <a:pt x="474" y="1337"/>
                  <a:pt x="474" y="1337"/>
                  <a:pt x="474" y="1337"/>
                </a:cubicBezTo>
                <a:cubicBezTo>
                  <a:pt x="377" y="1337"/>
                  <a:pt x="377" y="1337"/>
                  <a:pt x="377" y="1337"/>
                </a:cubicBezTo>
                <a:cubicBezTo>
                  <a:pt x="359" y="1337"/>
                  <a:pt x="345" y="1351"/>
                  <a:pt x="345" y="1369"/>
                </a:cubicBezTo>
                <a:cubicBezTo>
                  <a:pt x="345" y="1387"/>
                  <a:pt x="359" y="1401"/>
                  <a:pt x="377" y="1401"/>
                </a:cubicBezTo>
                <a:cubicBezTo>
                  <a:pt x="1714" y="1401"/>
                  <a:pt x="1714" y="1401"/>
                  <a:pt x="1714" y="1401"/>
                </a:cubicBezTo>
                <a:cubicBezTo>
                  <a:pt x="1732" y="1401"/>
                  <a:pt x="1746" y="1387"/>
                  <a:pt x="1746" y="1369"/>
                </a:cubicBezTo>
                <a:cubicBezTo>
                  <a:pt x="1746" y="1351"/>
                  <a:pt x="1732" y="1337"/>
                  <a:pt x="1714" y="1337"/>
                </a:cubicBezTo>
                <a:cubicBezTo>
                  <a:pt x="1617" y="1337"/>
                  <a:pt x="1617" y="1337"/>
                  <a:pt x="1617" y="1337"/>
                </a:cubicBezTo>
                <a:cubicBezTo>
                  <a:pt x="1617" y="625"/>
                  <a:pt x="1617" y="625"/>
                  <a:pt x="1617" y="625"/>
                </a:cubicBezTo>
                <a:cubicBezTo>
                  <a:pt x="1854" y="625"/>
                  <a:pt x="1854" y="625"/>
                  <a:pt x="1854" y="625"/>
                </a:cubicBezTo>
                <a:lnTo>
                  <a:pt x="1854" y="1564"/>
                </a:lnTo>
                <a:close/>
                <a:moveTo>
                  <a:pt x="949" y="798"/>
                </a:moveTo>
                <a:cubicBezTo>
                  <a:pt x="949" y="1337"/>
                  <a:pt x="949" y="1337"/>
                  <a:pt x="949" y="1337"/>
                </a:cubicBezTo>
                <a:cubicBezTo>
                  <a:pt x="841" y="1337"/>
                  <a:pt x="841" y="1337"/>
                  <a:pt x="841" y="1337"/>
                </a:cubicBezTo>
                <a:cubicBezTo>
                  <a:pt x="841" y="798"/>
                  <a:pt x="841" y="798"/>
                  <a:pt x="841" y="798"/>
                </a:cubicBezTo>
                <a:lnTo>
                  <a:pt x="949" y="798"/>
                </a:lnTo>
                <a:close/>
                <a:moveTo>
                  <a:pt x="647" y="1013"/>
                </a:moveTo>
                <a:cubicBezTo>
                  <a:pt x="647" y="1337"/>
                  <a:pt x="647" y="1337"/>
                  <a:pt x="647" y="1337"/>
                </a:cubicBezTo>
                <a:cubicBezTo>
                  <a:pt x="539" y="1337"/>
                  <a:pt x="539" y="1337"/>
                  <a:pt x="539" y="1337"/>
                </a:cubicBezTo>
                <a:cubicBezTo>
                  <a:pt x="539" y="1013"/>
                  <a:pt x="539" y="1013"/>
                  <a:pt x="539" y="1013"/>
                </a:cubicBezTo>
                <a:lnTo>
                  <a:pt x="647" y="1013"/>
                </a:lnTo>
                <a:close/>
                <a:moveTo>
                  <a:pt x="1983" y="547"/>
                </a:moveTo>
                <a:cubicBezTo>
                  <a:pt x="1983" y="554"/>
                  <a:pt x="1977" y="561"/>
                  <a:pt x="1970" y="561"/>
                </a:cubicBezTo>
                <a:cubicBezTo>
                  <a:pt x="1617" y="561"/>
                  <a:pt x="1617" y="561"/>
                  <a:pt x="1617" y="561"/>
                </a:cubicBezTo>
                <a:cubicBezTo>
                  <a:pt x="1617" y="453"/>
                  <a:pt x="1617" y="453"/>
                  <a:pt x="1617" y="453"/>
                </a:cubicBezTo>
                <a:cubicBezTo>
                  <a:pt x="1970" y="453"/>
                  <a:pt x="1970" y="453"/>
                  <a:pt x="1970" y="453"/>
                </a:cubicBezTo>
                <a:cubicBezTo>
                  <a:pt x="1977" y="453"/>
                  <a:pt x="1983" y="459"/>
                  <a:pt x="1983" y="467"/>
                </a:cubicBezTo>
                <a:lnTo>
                  <a:pt x="1983" y="547"/>
                </a:lnTo>
                <a:close/>
              </a:path>
            </a:pathLst>
          </a:custGeom>
          <a:solidFill>
            <a:srgbClr val="4A206A"/>
          </a:solidFill>
          <a:ln>
            <a:noFill/>
          </a:ln>
          <a:extLst/>
        </p:spPr>
        <p:txBody>
          <a:bodyPr vert="horz" wrap="square" lIns="91440" tIns="45720" rIns="91440" bIns="45720" numCol="1" anchor="t" anchorCtr="0" compatLnSpc="1">
            <a:prstTxWarp prst="textNoShape">
              <a:avLst/>
            </a:prstTxWarp>
          </a:bodyPr>
          <a:lstStyle/>
          <a:p>
            <a:endParaRPr lang="sv-SE"/>
          </a:p>
        </p:txBody>
      </p:sp>
      <p:grpSp>
        <p:nvGrpSpPr>
          <p:cNvPr id="25" name="Group 161"/>
          <p:cNvGrpSpPr>
            <a:grpSpLocks noChangeAspect="1"/>
          </p:cNvGrpSpPr>
          <p:nvPr/>
        </p:nvGrpSpPr>
        <p:grpSpPr bwMode="auto">
          <a:xfrm>
            <a:off x="6360813" y="2558781"/>
            <a:ext cx="398071" cy="399046"/>
            <a:chOff x="6546" y="1916"/>
            <a:chExt cx="408" cy="409"/>
          </a:xfrm>
          <a:solidFill>
            <a:srgbClr val="CC3399"/>
          </a:solidFill>
        </p:grpSpPr>
        <p:sp>
          <p:nvSpPr>
            <p:cNvPr id="26" name="Freeform 162"/>
            <p:cNvSpPr>
              <a:spLocks noEditPoints="1"/>
            </p:cNvSpPr>
            <p:nvPr/>
          </p:nvSpPr>
          <p:spPr bwMode="auto">
            <a:xfrm>
              <a:off x="6546" y="2012"/>
              <a:ext cx="164" cy="143"/>
            </a:xfrm>
            <a:custGeom>
              <a:avLst/>
              <a:gdLst>
                <a:gd name="T0" fmla="*/ 6 w 77"/>
                <a:gd name="T1" fmla="*/ 22 h 67"/>
                <a:gd name="T2" fmla="*/ 22 w 77"/>
                <a:gd name="T3" fmla="*/ 6 h 67"/>
                <a:gd name="T4" fmla="*/ 27 w 77"/>
                <a:gd name="T5" fmla="*/ 6 h 67"/>
                <a:gd name="T6" fmla="*/ 36 w 77"/>
                <a:gd name="T7" fmla="*/ 30 h 67"/>
                <a:gd name="T8" fmla="*/ 38 w 77"/>
                <a:gd name="T9" fmla="*/ 32 h 67"/>
                <a:gd name="T10" fmla="*/ 42 w 77"/>
                <a:gd name="T11" fmla="*/ 30 h 67"/>
                <a:gd name="T12" fmla="*/ 51 w 77"/>
                <a:gd name="T13" fmla="*/ 6 h 67"/>
                <a:gd name="T14" fmla="*/ 54 w 77"/>
                <a:gd name="T15" fmla="*/ 6 h 67"/>
                <a:gd name="T16" fmla="*/ 70 w 77"/>
                <a:gd name="T17" fmla="*/ 22 h 67"/>
                <a:gd name="T18" fmla="*/ 70 w 77"/>
                <a:gd name="T19" fmla="*/ 67 h 67"/>
                <a:gd name="T20" fmla="*/ 77 w 77"/>
                <a:gd name="T21" fmla="*/ 67 h 67"/>
                <a:gd name="T22" fmla="*/ 77 w 77"/>
                <a:gd name="T23" fmla="*/ 22 h 67"/>
                <a:gd name="T24" fmla="*/ 54 w 77"/>
                <a:gd name="T25" fmla="*/ 0 h 67"/>
                <a:gd name="T26" fmla="*/ 22 w 77"/>
                <a:gd name="T27" fmla="*/ 0 h 67"/>
                <a:gd name="T28" fmla="*/ 0 w 77"/>
                <a:gd name="T29" fmla="*/ 22 h 67"/>
                <a:gd name="T30" fmla="*/ 0 w 77"/>
                <a:gd name="T31" fmla="*/ 67 h 67"/>
                <a:gd name="T32" fmla="*/ 6 w 77"/>
                <a:gd name="T33" fmla="*/ 67 h 67"/>
                <a:gd name="T34" fmla="*/ 6 w 77"/>
                <a:gd name="T35" fmla="*/ 22 h 67"/>
                <a:gd name="T36" fmla="*/ 39 w 77"/>
                <a:gd name="T37" fmla="*/ 20 h 67"/>
                <a:gd name="T38" fmla="*/ 34 w 77"/>
                <a:gd name="T39" fmla="*/ 6 h 67"/>
                <a:gd name="T40" fmla="*/ 44 w 77"/>
                <a:gd name="T41" fmla="*/ 6 h 67"/>
                <a:gd name="T42" fmla="*/ 39 w 77"/>
                <a:gd name="T43" fmla="*/ 20 h 67"/>
                <a:gd name="T44" fmla="*/ 39 w 77"/>
                <a:gd name="T45" fmla="*/ 20 h 67"/>
                <a:gd name="T46" fmla="*/ 39 w 77"/>
                <a:gd name="T47" fmla="*/ 2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67">
                  <a:moveTo>
                    <a:pt x="6" y="22"/>
                  </a:moveTo>
                  <a:cubicBezTo>
                    <a:pt x="6" y="13"/>
                    <a:pt x="13" y="6"/>
                    <a:pt x="22" y="6"/>
                  </a:cubicBezTo>
                  <a:cubicBezTo>
                    <a:pt x="27" y="6"/>
                    <a:pt x="27" y="6"/>
                    <a:pt x="27" y="6"/>
                  </a:cubicBezTo>
                  <a:cubicBezTo>
                    <a:pt x="36" y="30"/>
                    <a:pt x="36" y="30"/>
                    <a:pt x="36" y="30"/>
                  </a:cubicBezTo>
                  <a:cubicBezTo>
                    <a:pt x="36" y="31"/>
                    <a:pt x="37" y="32"/>
                    <a:pt x="38" y="32"/>
                  </a:cubicBezTo>
                  <a:cubicBezTo>
                    <a:pt x="40" y="32"/>
                    <a:pt x="41" y="31"/>
                    <a:pt x="42" y="30"/>
                  </a:cubicBezTo>
                  <a:cubicBezTo>
                    <a:pt x="51" y="6"/>
                    <a:pt x="51" y="6"/>
                    <a:pt x="51" y="6"/>
                  </a:cubicBezTo>
                  <a:cubicBezTo>
                    <a:pt x="54" y="6"/>
                    <a:pt x="54" y="6"/>
                    <a:pt x="54" y="6"/>
                  </a:cubicBezTo>
                  <a:cubicBezTo>
                    <a:pt x="63" y="6"/>
                    <a:pt x="70" y="13"/>
                    <a:pt x="70" y="22"/>
                  </a:cubicBezTo>
                  <a:cubicBezTo>
                    <a:pt x="70" y="67"/>
                    <a:pt x="70" y="67"/>
                    <a:pt x="70" y="67"/>
                  </a:cubicBezTo>
                  <a:cubicBezTo>
                    <a:pt x="77" y="67"/>
                    <a:pt x="77" y="67"/>
                    <a:pt x="77" y="67"/>
                  </a:cubicBezTo>
                  <a:cubicBezTo>
                    <a:pt x="77" y="22"/>
                    <a:pt x="77" y="22"/>
                    <a:pt x="77" y="22"/>
                  </a:cubicBezTo>
                  <a:cubicBezTo>
                    <a:pt x="77" y="10"/>
                    <a:pt x="67" y="0"/>
                    <a:pt x="54" y="0"/>
                  </a:cubicBezTo>
                  <a:cubicBezTo>
                    <a:pt x="22" y="0"/>
                    <a:pt x="22" y="0"/>
                    <a:pt x="22" y="0"/>
                  </a:cubicBezTo>
                  <a:cubicBezTo>
                    <a:pt x="10" y="0"/>
                    <a:pt x="0" y="10"/>
                    <a:pt x="0" y="22"/>
                  </a:cubicBezTo>
                  <a:cubicBezTo>
                    <a:pt x="0" y="67"/>
                    <a:pt x="0" y="67"/>
                    <a:pt x="0" y="67"/>
                  </a:cubicBezTo>
                  <a:cubicBezTo>
                    <a:pt x="6" y="67"/>
                    <a:pt x="6" y="67"/>
                    <a:pt x="6" y="67"/>
                  </a:cubicBezTo>
                  <a:lnTo>
                    <a:pt x="6" y="22"/>
                  </a:lnTo>
                  <a:close/>
                  <a:moveTo>
                    <a:pt x="39" y="20"/>
                  </a:moveTo>
                  <a:cubicBezTo>
                    <a:pt x="34" y="6"/>
                    <a:pt x="34" y="6"/>
                    <a:pt x="34" y="6"/>
                  </a:cubicBezTo>
                  <a:cubicBezTo>
                    <a:pt x="44" y="6"/>
                    <a:pt x="44" y="6"/>
                    <a:pt x="44" y="6"/>
                  </a:cubicBezTo>
                  <a:lnTo>
                    <a:pt x="39" y="20"/>
                  </a:lnTo>
                  <a:close/>
                  <a:moveTo>
                    <a:pt x="39" y="20"/>
                  </a:moveTo>
                  <a:cubicBezTo>
                    <a:pt x="39" y="20"/>
                    <a:pt x="39" y="20"/>
                    <a:pt x="3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27" name="Rectangle 163"/>
            <p:cNvSpPr>
              <a:spLocks noChangeArrowheads="1"/>
            </p:cNvSpPr>
            <p:nvPr/>
          </p:nvSpPr>
          <p:spPr bwMode="auto">
            <a:xfrm>
              <a:off x="6620" y="2093"/>
              <a:ext cx="15"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28" name="Rectangle 164"/>
            <p:cNvSpPr>
              <a:spLocks noChangeArrowheads="1"/>
            </p:cNvSpPr>
            <p:nvPr/>
          </p:nvSpPr>
          <p:spPr bwMode="auto">
            <a:xfrm>
              <a:off x="6620" y="2121"/>
              <a:ext cx="15"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29" name="Freeform 165"/>
            <p:cNvSpPr>
              <a:spLocks noEditPoints="1"/>
            </p:cNvSpPr>
            <p:nvPr/>
          </p:nvSpPr>
          <p:spPr bwMode="auto">
            <a:xfrm>
              <a:off x="6586" y="1916"/>
              <a:ext cx="83" cy="89"/>
            </a:xfrm>
            <a:custGeom>
              <a:avLst/>
              <a:gdLst>
                <a:gd name="T0" fmla="*/ 16 w 39"/>
                <a:gd name="T1" fmla="*/ 42 h 42"/>
                <a:gd name="T2" fmla="*/ 23 w 39"/>
                <a:gd name="T3" fmla="*/ 42 h 42"/>
                <a:gd name="T4" fmla="*/ 39 w 39"/>
                <a:gd name="T5" fmla="*/ 26 h 42"/>
                <a:gd name="T6" fmla="*/ 39 w 39"/>
                <a:gd name="T7" fmla="*/ 16 h 42"/>
                <a:gd name="T8" fmla="*/ 23 w 39"/>
                <a:gd name="T9" fmla="*/ 0 h 42"/>
                <a:gd name="T10" fmla="*/ 16 w 39"/>
                <a:gd name="T11" fmla="*/ 0 h 42"/>
                <a:gd name="T12" fmla="*/ 0 w 39"/>
                <a:gd name="T13" fmla="*/ 16 h 42"/>
                <a:gd name="T14" fmla="*/ 0 w 39"/>
                <a:gd name="T15" fmla="*/ 26 h 42"/>
                <a:gd name="T16" fmla="*/ 16 w 39"/>
                <a:gd name="T17" fmla="*/ 42 h 42"/>
                <a:gd name="T18" fmla="*/ 7 w 39"/>
                <a:gd name="T19" fmla="*/ 16 h 42"/>
                <a:gd name="T20" fmla="*/ 16 w 39"/>
                <a:gd name="T21" fmla="*/ 6 h 42"/>
                <a:gd name="T22" fmla="*/ 23 w 39"/>
                <a:gd name="T23" fmla="*/ 6 h 42"/>
                <a:gd name="T24" fmla="*/ 32 w 39"/>
                <a:gd name="T25" fmla="*/ 16 h 42"/>
                <a:gd name="T26" fmla="*/ 32 w 39"/>
                <a:gd name="T27" fmla="*/ 26 h 42"/>
                <a:gd name="T28" fmla="*/ 23 w 39"/>
                <a:gd name="T29" fmla="*/ 35 h 42"/>
                <a:gd name="T30" fmla="*/ 16 w 39"/>
                <a:gd name="T31" fmla="*/ 35 h 42"/>
                <a:gd name="T32" fmla="*/ 7 w 39"/>
                <a:gd name="T33" fmla="*/ 26 h 42"/>
                <a:gd name="T34" fmla="*/ 7 w 39"/>
                <a:gd name="T35" fmla="*/ 16 h 42"/>
                <a:gd name="T36" fmla="*/ 7 w 39"/>
                <a:gd name="T37" fmla="*/ 16 h 42"/>
                <a:gd name="T38" fmla="*/ 7 w 39"/>
                <a:gd name="T3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2">
                  <a:moveTo>
                    <a:pt x="16" y="42"/>
                  </a:moveTo>
                  <a:cubicBezTo>
                    <a:pt x="23" y="42"/>
                    <a:pt x="23" y="42"/>
                    <a:pt x="23" y="42"/>
                  </a:cubicBezTo>
                  <a:cubicBezTo>
                    <a:pt x="32" y="42"/>
                    <a:pt x="39" y="35"/>
                    <a:pt x="39" y="26"/>
                  </a:cubicBezTo>
                  <a:cubicBezTo>
                    <a:pt x="39" y="16"/>
                    <a:pt x="39" y="16"/>
                    <a:pt x="39" y="16"/>
                  </a:cubicBezTo>
                  <a:cubicBezTo>
                    <a:pt x="39" y="7"/>
                    <a:pt x="32" y="0"/>
                    <a:pt x="23" y="0"/>
                  </a:cubicBezTo>
                  <a:cubicBezTo>
                    <a:pt x="16" y="0"/>
                    <a:pt x="16" y="0"/>
                    <a:pt x="16" y="0"/>
                  </a:cubicBezTo>
                  <a:cubicBezTo>
                    <a:pt x="7" y="0"/>
                    <a:pt x="0" y="7"/>
                    <a:pt x="0" y="16"/>
                  </a:cubicBezTo>
                  <a:cubicBezTo>
                    <a:pt x="0" y="26"/>
                    <a:pt x="0" y="26"/>
                    <a:pt x="0" y="26"/>
                  </a:cubicBezTo>
                  <a:cubicBezTo>
                    <a:pt x="0" y="35"/>
                    <a:pt x="7" y="42"/>
                    <a:pt x="16" y="42"/>
                  </a:cubicBezTo>
                  <a:close/>
                  <a:moveTo>
                    <a:pt x="7" y="16"/>
                  </a:moveTo>
                  <a:cubicBezTo>
                    <a:pt x="7" y="11"/>
                    <a:pt x="11" y="6"/>
                    <a:pt x="16" y="6"/>
                  </a:cubicBezTo>
                  <a:cubicBezTo>
                    <a:pt x="23" y="6"/>
                    <a:pt x="23" y="6"/>
                    <a:pt x="23" y="6"/>
                  </a:cubicBezTo>
                  <a:cubicBezTo>
                    <a:pt x="28" y="6"/>
                    <a:pt x="32" y="11"/>
                    <a:pt x="32" y="16"/>
                  </a:cubicBezTo>
                  <a:cubicBezTo>
                    <a:pt x="32" y="26"/>
                    <a:pt x="32" y="26"/>
                    <a:pt x="32" y="26"/>
                  </a:cubicBezTo>
                  <a:cubicBezTo>
                    <a:pt x="32" y="31"/>
                    <a:pt x="28" y="35"/>
                    <a:pt x="23" y="35"/>
                  </a:cubicBezTo>
                  <a:cubicBezTo>
                    <a:pt x="16" y="35"/>
                    <a:pt x="16" y="35"/>
                    <a:pt x="16" y="35"/>
                  </a:cubicBezTo>
                  <a:cubicBezTo>
                    <a:pt x="11" y="35"/>
                    <a:pt x="7" y="31"/>
                    <a:pt x="7" y="26"/>
                  </a:cubicBezTo>
                  <a:lnTo>
                    <a:pt x="7" y="16"/>
                  </a:lnTo>
                  <a:close/>
                  <a:moveTo>
                    <a:pt x="7" y="16"/>
                  </a:moveTo>
                  <a:cubicBezTo>
                    <a:pt x="7" y="16"/>
                    <a:pt x="7" y="16"/>
                    <a:pt x="7"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30" name="Freeform 166"/>
            <p:cNvSpPr>
              <a:spLocks noEditPoints="1"/>
            </p:cNvSpPr>
            <p:nvPr/>
          </p:nvSpPr>
          <p:spPr bwMode="auto">
            <a:xfrm>
              <a:off x="6790" y="2012"/>
              <a:ext cx="164" cy="143"/>
            </a:xfrm>
            <a:custGeom>
              <a:avLst/>
              <a:gdLst>
                <a:gd name="T0" fmla="*/ 55 w 77"/>
                <a:gd name="T1" fmla="*/ 0 h 67"/>
                <a:gd name="T2" fmla="*/ 23 w 77"/>
                <a:gd name="T3" fmla="*/ 0 h 67"/>
                <a:gd name="T4" fmla="*/ 0 w 77"/>
                <a:gd name="T5" fmla="*/ 22 h 67"/>
                <a:gd name="T6" fmla="*/ 0 w 77"/>
                <a:gd name="T7" fmla="*/ 67 h 67"/>
                <a:gd name="T8" fmla="*/ 7 w 77"/>
                <a:gd name="T9" fmla="*/ 67 h 67"/>
                <a:gd name="T10" fmla="*/ 7 w 77"/>
                <a:gd name="T11" fmla="*/ 22 h 67"/>
                <a:gd name="T12" fmla="*/ 23 w 77"/>
                <a:gd name="T13" fmla="*/ 6 h 67"/>
                <a:gd name="T14" fmla="*/ 27 w 77"/>
                <a:gd name="T15" fmla="*/ 6 h 67"/>
                <a:gd name="T16" fmla="*/ 36 w 77"/>
                <a:gd name="T17" fmla="*/ 30 h 67"/>
                <a:gd name="T18" fmla="*/ 39 w 77"/>
                <a:gd name="T19" fmla="*/ 32 h 67"/>
                <a:gd name="T20" fmla="*/ 42 w 77"/>
                <a:gd name="T21" fmla="*/ 30 h 67"/>
                <a:gd name="T22" fmla="*/ 51 w 77"/>
                <a:gd name="T23" fmla="*/ 6 h 67"/>
                <a:gd name="T24" fmla="*/ 55 w 77"/>
                <a:gd name="T25" fmla="*/ 6 h 67"/>
                <a:gd name="T26" fmla="*/ 71 w 77"/>
                <a:gd name="T27" fmla="*/ 22 h 67"/>
                <a:gd name="T28" fmla="*/ 71 w 77"/>
                <a:gd name="T29" fmla="*/ 67 h 67"/>
                <a:gd name="T30" fmla="*/ 77 w 77"/>
                <a:gd name="T31" fmla="*/ 67 h 67"/>
                <a:gd name="T32" fmla="*/ 77 w 77"/>
                <a:gd name="T33" fmla="*/ 22 h 67"/>
                <a:gd name="T34" fmla="*/ 55 w 77"/>
                <a:gd name="T35" fmla="*/ 0 h 67"/>
                <a:gd name="T36" fmla="*/ 39 w 77"/>
                <a:gd name="T37" fmla="*/ 20 h 67"/>
                <a:gd name="T38" fmla="*/ 34 w 77"/>
                <a:gd name="T39" fmla="*/ 6 h 67"/>
                <a:gd name="T40" fmla="*/ 44 w 77"/>
                <a:gd name="T41" fmla="*/ 6 h 67"/>
                <a:gd name="T42" fmla="*/ 39 w 77"/>
                <a:gd name="T43" fmla="*/ 20 h 67"/>
                <a:gd name="T44" fmla="*/ 39 w 77"/>
                <a:gd name="T45" fmla="*/ 20 h 67"/>
                <a:gd name="T46" fmla="*/ 39 w 77"/>
                <a:gd name="T47" fmla="*/ 2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67">
                  <a:moveTo>
                    <a:pt x="55" y="0"/>
                  </a:moveTo>
                  <a:cubicBezTo>
                    <a:pt x="23" y="0"/>
                    <a:pt x="23" y="0"/>
                    <a:pt x="23" y="0"/>
                  </a:cubicBezTo>
                  <a:cubicBezTo>
                    <a:pt x="10" y="0"/>
                    <a:pt x="0" y="10"/>
                    <a:pt x="0" y="22"/>
                  </a:cubicBezTo>
                  <a:cubicBezTo>
                    <a:pt x="0" y="67"/>
                    <a:pt x="0" y="67"/>
                    <a:pt x="0" y="67"/>
                  </a:cubicBezTo>
                  <a:cubicBezTo>
                    <a:pt x="7" y="67"/>
                    <a:pt x="7" y="67"/>
                    <a:pt x="7" y="67"/>
                  </a:cubicBezTo>
                  <a:cubicBezTo>
                    <a:pt x="7" y="22"/>
                    <a:pt x="7" y="22"/>
                    <a:pt x="7" y="22"/>
                  </a:cubicBezTo>
                  <a:cubicBezTo>
                    <a:pt x="7" y="13"/>
                    <a:pt x="14" y="6"/>
                    <a:pt x="23" y="6"/>
                  </a:cubicBezTo>
                  <a:cubicBezTo>
                    <a:pt x="27" y="6"/>
                    <a:pt x="27" y="6"/>
                    <a:pt x="27" y="6"/>
                  </a:cubicBezTo>
                  <a:cubicBezTo>
                    <a:pt x="36" y="30"/>
                    <a:pt x="36" y="30"/>
                    <a:pt x="36" y="30"/>
                  </a:cubicBezTo>
                  <a:cubicBezTo>
                    <a:pt x="36" y="31"/>
                    <a:pt x="37" y="32"/>
                    <a:pt x="39" y="32"/>
                  </a:cubicBezTo>
                  <a:cubicBezTo>
                    <a:pt x="40" y="32"/>
                    <a:pt x="41" y="31"/>
                    <a:pt x="42" y="30"/>
                  </a:cubicBezTo>
                  <a:cubicBezTo>
                    <a:pt x="51" y="6"/>
                    <a:pt x="51" y="6"/>
                    <a:pt x="51" y="6"/>
                  </a:cubicBezTo>
                  <a:cubicBezTo>
                    <a:pt x="55" y="6"/>
                    <a:pt x="55" y="6"/>
                    <a:pt x="55" y="6"/>
                  </a:cubicBezTo>
                  <a:cubicBezTo>
                    <a:pt x="64" y="6"/>
                    <a:pt x="71" y="13"/>
                    <a:pt x="71" y="22"/>
                  </a:cubicBezTo>
                  <a:cubicBezTo>
                    <a:pt x="71" y="67"/>
                    <a:pt x="71" y="67"/>
                    <a:pt x="71" y="67"/>
                  </a:cubicBezTo>
                  <a:cubicBezTo>
                    <a:pt x="77" y="67"/>
                    <a:pt x="77" y="67"/>
                    <a:pt x="77" y="67"/>
                  </a:cubicBezTo>
                  <a:cubicBezTo>
                    <a:pt x="77" y="22"/>
                    <a:pt x="77" y="22"/>
                    <a:pt x="77" y="22"/>
                  </a:cubicBezTo>
                  <a:cubicBezTo>
                    <a:pt x="77" y="10"/>
                    <a:pt x="67" y="0"/>
                    <a:pt x="55" y="0"/>
                  </a:cubicBezTo>
                  <a:close/>
                  <a:moveTo>
                    <a:pt x="39" y="20"/>
                  </a:moveTo>
                  <a:cubicBezTo>
                    <a:pt x="34" y="6"/>
                    <a:pt x="34" y="6"/>
                    <a:pt x="34" y="6"/>
                  </a:cubicBezTo>
                  <a:cubicBezTo>
                    <a:pt x="44" y="6"/>
                    <a:pt x="44" y="6"/>
                    <a:pt x="44" y="6"/>
                  </a:cubicBezTo>
                  <a:lnTo>
                    <a:pt x="39" y="20"/>
                  </a:lnTo>
                  <a:close/>
                  <a:moveTo>
                    <a:pt x="39" y="20"/>
                  </a:moveTo>
                  <a:cubicBezTo>
                    <a:pt x="39" y="20"/>
                    <a:pt x="39" y="20"/>
                    <a:pt x="3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31" name="Rectangle 167"/>
            <p:cNvSpPr>
              <a:spLocks noChangeArrowheads="1"/>
            </p:cNvSpPr>
            <p:nvPr/>
          </p:nvSpPr>
          <p:spPr bwMode="auto">
            <a:xfrm>
              <a:off x="6865" y="2093"/>
              <a:ext cx="15"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32" name="Rectangle 168"/>
            <p:cNvSpPr>
              <a:spLocks noChangeArrowheads="1"/>
            </p:cNvSpPr>
            <p:nvPr/>
          </p:nvSpPr>
          <p:spPr bwMode="auto">
            <a:xfrm>
              <a:off x="6865" y="2121"/>
              <a:ext cx="15"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33" name="Freeform 169"/>
            <p:cNvSpPr>
              <a:spLocks noEditPoints="1"/>
            </p:cNvSpPr>
            <p:nvPr/>
          </p:nvSpPr>
          <p:spPr bwMode="auto">
            <a:xfrm>
              <a:off x="6831" y="1916"/>
              <a:ext cx="83" cy="89"/>
            </a:xfrm>
            <a:custGeom>
              <a:avLst/>
              <a:gdLst>
                <a:gd name="T0" fmla="*/ 16 w 39"/>
                <a:gd name="T1" fmla="*/ 42 h 42"/>
                <a:gd name="T2" fmla="*/ 23 w 39"/>
                <a:gd name="T3" fmla="*/ 42 h 42"/>
                <a:gd name="T4" fmla="*/ 39 w 39"/>
                <a:gd name="T5" fmla="*/ 26 h 42"/>
                <a:gd name="T6" fmla="*/ 39 w 39"/>
                <a:gd name="T7" fmla="*/ 16 h 42"/>
                <a:gd name="T8" fmla="*/ 23 w 39"/>
                <a:gd name="T9" fmla="*/ 0 h 42"/>
                <a:gd name="T10" fmla="*/ 16 w 39"/>
                <a:gd name="T11" fmla="*/ 0 h 42"/>
                <a:gd name="T12" fmla="*/ 0 w 39"/>
                <a:gd name="T13" fmla="*/ 16 h 42"/>
                <a:gd name="T14" fmla="*/ 0 w 39"/>
                <a:gd name="T15" fmla="*/ 26 h 42"/>
                <a:gd name="T16" fmla="*/ 16 w 39"/>
                <a:gd name="T17" fmla="*/ 42 h 42"/>
                <a:gd name="T18" fmla="*/ 7 w 39"/>
                <a:gd name="T19" fmla="*/ 16 h 42"/>
                <a:gd name="T20" fmla="*/ 16 w 39"/>
                <a:gd name="T21" fmla="*/ 6 h 42"/>
                <a:gd name="T22" fmla="*/ 23 w 39"/>
                <a:gd name="T23" fmla="*/ 6 h 42"/>
                <a:gd name="T24" fmla="*/ 32 w 39"/>
                <a:gd name="T25" fmla="*/ 16 h 42"/>
                <a:gd name="T26" fmla="*/ 32 w 39"/>
                <a:gd name="T27" fmla="*/ 26 h 42"/>
                <a:gd name="T28" fmla="*/ 23 w 39"/>
                <a:gd name="T29" fmla="*/ 35 h 42"/>
                <a:gd name="T30" fmla="*/ 16 w 39"/>
                <a:gd name="T31" fmla="*/ 35 h 42"/>
                <a:gd name="T32" fmla="*/ 7 w 39"/>
                <a:gd name="T33" fmla="*/ 26 h 42"/>
                <a:gd name="T34" fmla="*/ 7 w 39"/>
                <a:gd name="T35" fmla="*/ 16 h 42"/>
                <a:gd name="T36" fmla="*/ 7 w 39"/>
                <a:gd name="T37" fmla="*/ 16 h 42"/>
                <a:gd name="T38" fmla="*/ 7 w 39"/>
                <a:gd name="T3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42">
                  <a:moveTo>
                    <a:pt x="16" y="42"/>
                  </a:moveTo>
                  <a:cubicBezTo>
                    <a:pt x="23" y="42"/>
                    <a:pt x="23" y="42"/>
                    <a:pt x="23" y="42"/>
                  </a:cubicBezTo>
                  <a:cubicBezTo>
                    <a:pt x="32" y="42"/>
                    <a:pt x="39" y="35"/>
                    <a:pt x="39" y="26"/>
                  </a:cubicBezTo>
                  <a:cubicBezTo>
                    <a:pt x="39" y="16"/>
                    <a:pt x="39" y="16"/>
                    <a:pt x="39" y="16"/>
                  </a:cubicBezTo>
                  <a:cubicBezTo>
                    <a:pt x="39" y="7"/>
                    <a:pt x="32" y="0"/>
                    <a:pt x="23" y="0"/>
                  </a:cubicBezTo>
                  <a:cubicBezTo>
                    <a:pt x="16" y="0"/>
                    <a:pt x="16" y="0"/>
                    <a:pt x="16" y="0"/>
                  </a:cubicBezTo>
                  <a:cubicBezTo>
                    <a:pt x="7" y="0"/>
                    <a:pt x="0" y="7"/>
                    <a:pt x="0" y="16"/>
                  </a:cubicBezTo>
                  <a:cubicBezTo>
                    <a:pt x="0" y="26"/>
                    <a:pt x="0" y="26"/>
                    <a:pt x="0" y="26"/>
                  </a:cubicBezTo>
                  <a:cubicBezTo>
                    <a:pt x="0" y="35"/>
                    <a:pt x="7" y="42"/>
                    <a:pt x="16" y="42"/>
                  </a:cubicBezTo>
                  <a:close/>
                  <a:moveTo>
                    <a:pt x="7" y="16"/>
                  </a:moveTo>
                  <a:cubicBezTo>
                    <a:pt x="7" y="11"/>
                    <a:pt x="11" y="6"/>
                    <a:pt x="16" y="6"/>
                  </a:cubicBezTo>
                  <a:cubicBezTo>
                    <a:pt x="23" y="6"/>
                    <a:pt x="23" y="6"/>
                    <a:pt x="23" y="6"/>
                  </a:cubicBezTo>
                  <a:cubicBezTo>
                    <a:pt x="28" y="6"/>
                    <a:pt x="32" y="11"/>
                    <a:pt x="32" y="16"/>
                  </a:cubicBezTo>
                  <a:cubicBezTo>
                    <a:pt x="32" y="26"/>
                    <a:pt x="32" y="26"/>
                    <a:pt x="32" y="26"/>
                  </a:cubicBezTo>
                  <a:cubicBezTo>
                    <a:pt x="32" y="31"/>
                    <a:pt x="28" y="35"/>
                    <a:pt x="23" y="35"/>
                  </a:cubicBezTo>
                  <a:cubicBezTo>
                    <a:pt x="16" y="35"/>
                    <a:pt x="16" y="35"/>
                    <a:pt x="16" y="35"/>
                  </a:cubicBezTo>
                  <a:cubicBezTo>
                    <a:pt x="11" y="35"/>
                    <a:pt x="7" y="31"/>
                    <a:pt x="7" y="26"/>
                  </a:cubicBezTo>
                  <a:lnTo>
                    <a:pt x="7" y="16"/>
                  </a:lnTo>
                  <a:close/>
                  <a:moveTo>
                    <a:pt x="7" y="16"/>
                  </a:moveTo>
                  <a:cubicBezTo>
                    <a:pt x="7" y="16"/>
                    <a:pt x="7" y="16"/>
                    <a:pt x="7"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34" name="Freeform 170"/>
            <p:cNvSpPr>
              <a:spLocks noEditPoints="1"/>
            </p:cNvSpPr>
            <p:nvPr/>
          </p:nvSpPr>
          <p:spPr bwMode="auto">
            <a:xfrm>
              <a:off x="6710" y="2012"/>
              <a:ext cx="80" cy="68"/>
            </a:xfrm>
            <a:custGeom>
              <a:avLst/>
              <a:gdLst>
                <a:gd name="T0" fmla="*/ 16 w 38"/>
                <a:gd name="T1" fmla="*/ 30 h 32"/>
                <a:gd name="T2" fmla="*/ 19 w 38"/>
                <a:gd name="T3" fmla="*/ 32 h 32"/>
                <a:gd name="T4" fmla="*/ 23 w 38"/>
                <a:gd name="T5" fmla="*/ 30 h 32"/>
                <a:gd name="T6" fmla="*/ 31 w 38"/>
                <a:gd name="T7" fmla="*/ 6 h 32"/>
                <a:gd name="T8" fmla="*/ 38 w 38"/>
                <a:gd name="T9" fmla="*/ 6 h 32"/>
                <a:gd name="T10" fmla="*/ 38 w 38"/>
                <a:gd name="T11" fmla="*/ 0 h 32"/>
                <a:gd name="T12" fmla="*/ 0 w 38"/>
                <a:gd name="T13" fmla="*/ 0 h 32"/>
                <a:gd name="T14" fmla="*/ 0 w 38"/>
                <a:gd name="T15" fmla="*/ 6 h 32"/>
                <a:gd name="T16" fmla="*/ 7 w 38"/>
                <a:gd name="T17" fmla="*/ 6 h 32"/>
                <a:gd name="T18" fmla="*/ 16 w 38"/>
                <a:gd name="T19" fmla="*/ 30 h 32"/>
                <a:gd name="T20" fmla="*/ 19 w 38"/>
                <a:gd name="T21" fmla="*/ 20 h 32"/>
                <a:gd name="T22" fmla="*/ 14 w 38"/>
                <a:gd name="T23" fmla="*/ 6 h 32"/>
                <a:gd name="T24" fmla="*/ 24 w 38"/>
                <a:gd name="T25" fmla="*/ 6 h 32"/>
                <a:gd name="T26" fmla="*/ 19 w 38"/>
                <a:gd name="T27" fmla="*/ 20 h 32"/>
                <a:gd name="T28" fmla="*/ 19 w 38"/>
                <a:gd name="T29" fmla="*/ 20 h 32"/>
                <a:gd name="T30" fmla="*/ 19 w 38"/>
                <a:gd name="T31"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2">
                  <a:moveTo>
                    <a:pt x="16" y="30"/>
                  </a:moveTo>
                  <a:cubicBezTo>
                    <a:pt x="16" y="31"/>
                    <a:pt x="18" y="32"/>
                    <a:pt x="19" y="32"/>
                  </a:cubicBezTo>
                  <a:cubicBezTo>
                    <a:pt x="20" y="32"/>
                    <a:pt x="22" y="31"/>
                    <a:pt x="23" y="30"/>
                  </a:cubicBezTo>
                  <a:cubicBezTo>
                    <a:pt x="31" y="6"/>
                    <a:pt x="31" y="6"/>
                    <a:pt x="31" y="6"/>
                  </a:cubicBezTo>
                  <a:cubicBezTo>
                    <a:pt x="38" y="6"/>
                    <a:pt x="38" y="6"/>
                    <a:pt x="38" y="6"/>
                  </a:cubicBezTo>
                  <a:cubicBezTo>
                    <a:pt x="38" y="0"/>
                    <a:pt x="38" y="0"/>
                    <a:pt x="38" y="0"/>
                  </a:cubicBezTo>
                  <a:cubicBezTo>
                    <a:pt x="0" y="0"/>
                    <a:pt x="0" y="0"/>
                    <a:pt x="0" y="0"/>
                  </a:cubicBezTo>
                  <a:cubicBezTo>
                    <a:pt x="0" y="6"/>
                    <a:pt x="0" y="6"/>
                    <a:pt x="0" y="6"/>
                  </a:cubicBezTo>
                  <a:cubicBezTo>
                    <a:pt x="7" y="6"/>
                    <a:pt x="7" y="6"/>
                    <a:pt x="7" y="6"/>
                  </a:cubicBezTo>
                  <a:lnTo>
                    <a:pt x="16" y="30"/>
                  </a:lnTo>
                  <a:close/>
                  <a:moveTo>
                    <a:pt x="19" y="20"/>
                  </a:moveTo>
                  <a:cubicBezTo>
                    <a:pt x="14" y="6"/>
                    <a:pt x="14" y="6"/>
                    <a:pt x="14" y="6"/>
                  </a:cubicBezTo>
                  <a:cubicBezTo>
                    <a:pt x="24" y="6"/>
                    <a:pt x="24" y="6"/>
                    <a:pt x="24" y="6"/>
                  </a:cubicBezTo>
                  <a:lnTo>
                    <a:pt x="19" y="20"/>
                  </a:lnTo>
                  <a:close/>
                  <a:moveTo>
                    <a:pt x="19" y="20"/>
                  </a:moveTo>
                  <a:cubicBezTo>
                    <a:pt x="19" y="20"/>
                    <a:pt x="19" y="20"/>
                    <a:pt x="1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35" name="Rectangle 171"/>
            <p:cNvSpPr>
              <a:spLocks noChangeArrowheads="1"/>
            </p:cNvSpPr>
            <p:nvPr/>
          </p:nvSpPr>
          <p:spPr bwMode="auto">
            <a:xfrm>
              <a:off x="6744" y="2093"/>
              <a:ext cx="12" cy="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36" name="Rectangle 172"/>
            <p:cNvSpPr>
              <a:spLocks noChangeArrowheads="1"/>
            </p:cNvSpPr>
            <p:nvPr/>
          </p:nvSpPr>
          <p:spPr bwMode="auto">
            <a:xfrm>
              <a:off x="6744" y="2121"/>
              <a:ext cx="12" cy="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37" name="Freeform 173"/>
            <p:cNvSpPr>
              <a:spLocks noEditPoints="1"/>
            </p:cNvSpPr>
            <p:nvPr/>
          </p:nvSpPr>
          <p:spPr bwMode="auto">
            <a:xfrm>
              <a:off x="6710" y="1916"/>
              <a:ext cx="80" cy="89"/>
            </a:xfrm>
            <a:custGeom>
              <a:avLst/>
              <a:gdLst>
                <a:gd name="T0" fmla="*/ 16 w 38"/>
                <a:gd name="T1" fmla="*/ 42 h 42"/>
                <a:gd name="T2" fmla="*/ 22 w 38"/>
                <a:gd name="T3" fmla="*/ 42 h 42"/>
                <a:gd name="T4" fmla="*/ 38 w 38"/>
                <a:gd name="T5" fmla="*/ 26 h 42"/>
                <a:gd name="T6" fmla="*/ 38 w 38"/>
                <a:gd name="T7" fmla="*/ 16 h 42"/>
                <a:gd name="T8" fmla="*/ 22 w 38"/>
                <a:gd name="T9" fmla="*/ 0 h 42"/>
                <a:gd name="T10" fmla="*/ 16 w 38"/>
                <a:gd name="T11" fmla="*/ 0 h 42"/>
                <a:gd name="T12" fmla="*/ 0 w 38"/>
                <a:gd name="T13" fmla="*/ 16 h 42"/>
                <a:gd name="T14" fmla="*/ 0 w 38"/>
                <a:gd name="T15" fmla="*/ 26 h 42"/>
                <a:gd name="T16" fmla="*/ 16 w 38"/>
                <a:gd name="T17" fmla="*/ 42 h 42"/>
                <a:gd name="T18" fmla="*/ 6 w 38"/>
                <a:gd name="T19" fmla="*/ 16 h 42"/>
                <a:gd name="T20" fmla="*/ 16 w 38"/>
                <a:gd name="T21" fmla="*/ 6 h 42"/>
                <a:gd name="T22" fmla="*/ 22 w 38"/>
                <a:gd name="T23" fmla="*/ 6 h 42"/>
                <a:gd name="T24" fmla="*/ 32 w 38"/>
                <a:gd name="T25" fmla="*/ 16 h 42"/>
                <a:gd name="T26" fmla="*/ 32 w 38"/>
                <a:gd name="T27" fmla="*/ 26 h 42"/>
                <a:gd name="T28" fmla="*/ 22 w 38"/>
                <a:gd name="T29" fmla="*/ 35 h 42"/>
                <a:gd name="T30" fmla="*/ 16 w 38"/>
                <a:gd name="T31" fmla="*/ 35 h 42"/>
                <a:gd name="T32" fmla="*/ 6 w 38"/>
                <a:gd name="T33" fmla="*/ 26 h 42"/>
                <a:gd name="T34" fmla="*/ 6 w 38"/>
                <a:gd name="T35" fmla="*/ 16 h 42"/>
                <a:gd name="T36" fmla="*/ 6 w 38"/>
                <a:gd name="T37" fmla="*/ 16 h 42"/>
                <a:gd name="T38" fmla="*/ 6 w 38"/>
                <a:gd name="T3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42">
                  <a:moveTo>
                    <a:pt x="16" y="42"/>
                  </a:moveTo>
                  <a:cubicBezTo>
                    <a:pt x="22" y="42"/>
                    <a:pt x="22" y="42"/>
                    <a:pt x="22" y="42"/>
                  </a:cubicBezTo>
                  <a:cubicBezTo>
                    <a:pt x="31" y="42"/>
                    <a:pt x="38" y="35"/>
                    <a:pt x="38" y="26"/>
                  </a:cubicBezTo>
                  <a:cubicBezTo>
                    <a:pt x="38" y="16"/>
                    <a:pt x="38" y="16"/>
                    <a:pt x="38" y="16"/>
                  </a:cubicBezTo>
                  <a:cubicBezTo>
                    <a:pt x="38" y="7"/>
                    <a:pt x="31" y="0"/>
                    <a:pt x="22" y="0"/>
                  </a:cubicBezTo>
                  <a:cubicBezTo>
                    <a:pt x="16" y="0"/>
                    <a:pt x="16" y="0"/>
                    <a:pt x="16" y="0"/>
                  </a:cubicBezTo>
                  <a:cubicBezTo>
                    <a:pt x="7" y="0"/>
                    <a:pt x="0" y="7"/>
                    <a:pt x="0" y="16"/>
                  </a:cubicBezTo>
                  <a:cubicBezTo>
                    <a:pt x="0" y="26"/>
                    <a:pt x="0" y="26"/>
                    <a:pt x="0" y="26"/>
                  </a:cubicBezTo>
                  <a:cubicBezTo>
                    <a:pt x="0" y="35"/>
                    <a:pt x="7" y="42"/>
                    <a:pt x="16" y="42"/>
                  </a:cubicBezTo>
                  <a:close/>
                  <a:moveTo>
                    <a:pt x="6" y="16"/>
                  </a:moveTo>
                  <a:cubicBezTo>
                    <a:pt x="6" y="11"/>
                    <a:pt x="10" y="6"/>
                    <a:pt x="16" y="6"/>
                  </a:cubicBezTo>
                  <a:cubicBezTo>
                    <a:pt x="22" y="6"/>
                    <a:pt x="22" y="6"/>
                    <a:pt x="22" y="6"/>
                  </a:cubicBezTo>
                  <a:cubicBezTo>
                    <a:pt x="28" y="6"/>
                    <a:pt x="32" y="11"/>
                    <a:pt x="32" y="16"/>
                  </a:cubicBezTo>
                  <a:cubicBezTo>
                    <a:pt x="32" y="26"/>
                    <a:pt x="32" y="26"/>
                    <a:pt x="32" y="26"/>
                  </a:cubicBezTo>
                  <a:cubicBezTo>
                    <a:pt x="32" y="31"/>
                    <a:pt x="28" y="35"/>
                    <a:pt x="22" y="35"/>
                  </a:cubicBezTo>
                  <a:cubicBezTo>
                    <a:pt x="16" y="35"/>
                    <a:pt x="16" y="35"/>
                    <a:pt x="16" y="35"/>
                  </a:cubicBezTo>
                  <a:cubicBezTo>
                    <a:pt x="10" y="35"/>
                    <a:pt x="6" y="31"/>
                    <a:pt x="6" y="26"/>
                  </a:cubicBezTo>
                  <a:lnTo>
                    <a:pt x="6" y="16"/>
                  </a:lnTo>
                  <a:close/>
                  <a:moveTo>
                    <a:pt x="6" y="16"/>
                  </a:moveTo>
                  <a:cubicBezTo>
                    <a:pt x="6" y="16"/>
                    <a:pt x="6" y="16"/>
                    <a:pt x="6"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38" name="Freeform 174"/>
            <p:cNvSpPr>
              <a:spLocks noEditPoints="1"/>
            </p:cNvSpPr>
            <p:nvPr/>
          </p:nvSpPr>
          <p:spPr bwMode="auto">
            <a:xfrm>
              <a:off x="6546" y="2065"/>
              <a:ext cx="408" cy="260"/>
            </a:xfrm>
            <a:custGeom>
              <a:avLst/>
              <a:gdLst>
                <a:gd name="T0" fmla="*/ 189 w 192"/>
                <a:gd name="T1" fmla="*/ 106 h 122"/>
                <a:gd name="T2" fmla="*/ 176 w 192"/>
                <a:gd name="T3" fmla="*/ 106 h 122"/>
                <a:gd name="T4" fmla="*/ 176 w 192"/>
                <a:gd name="T5" fmla="*/ 0 h 122"/>
                <a:gd name="T6" fmla="*/ 170 w 192"/>
                <a:gd name="T7" fmla="*/ 0 h 122"/>
                <a:gd name="T8" fmla="*/ 170 w 192"/>
                <a:gd name="T9" fmla="*/ 106 h 122"/>
                <a:gd name="T10" fmla="*/ 157 w 192"/>
                <a:gd name="T11" fmla="*/ 106 h 122"/>
                <a:gd name="T12" fmla="*/ 157 w 192"/>
                <a:gd name="T13" fmla="*/ 45 h 122"/>
                <a:gd name="T14" fmla="*/ 150 w 192"/>
                <a:gd name="T15" fmla="*/ 45 h 122"/>
                <a:gd name="T16" fmla="*/ 150 w 192"/>
                <a:gd name="T17" fmla="*/ 106 h 122"/>
                <a:gd name="T18" fmla="*/ 138 w 192"/>
                <a:gd name="T19" fmla="*/ 106 h 122"/>
                <a:gd name="T20" fmla="*/ 138 w 192"/>
                <a:gd name="T21" fmla="*/ 0 h 122"/>
                <a:gd name="T22" fmla="*/ 131 w 192"/>
                <a:gd name="T23" fmla="*/ 0 h 122"/>
                <a:gd name="T24" fmla="*/ 131 w 192"/>
                <a:gd name="T25" fmla="*/ 106 h 122"/>
                <a:gd name="T26" fmla="*/ 118 w 192"/>
                <a:gd name="T27" fmla="*/ 106 h 122"/>
                <a:gd name="T28" fmla="*/ 118 w 192"/>
                <a:gd name="T29" fmla="*/ 58 h 122"/>
                <a:gd name="T30" fmla="*/ 112 w 192"/>
                <a:gd name="T31" fmla="*/ 58 h 122"/>
                <a:gd name="T32" fmla="*/ 112 w 192"/>
                <a:gd name="T33" fmla="*/ 106 h 122"/>
                <a:gd name="T34" fmla="*/ 99 w 192"/>
                <a:gd name="T35" fmla="*/ 106 h 122"/>
                <a:gd name="T36" fmla="*/ 99 w 192"/>
                <a:gd name="T37" fmla="*/ 45 h 122"/>
                <a:gd name="T38" fmla="*/ 93 w 192"/>
                <a:gd name="T39" fmla="*/ 45 h 122"/>
                <a:gd name="T40" fmla="*/ 93 w 192"/>
                <a:gd name="T41" fmla="*/ 106 h 122"/>
                <a:gd name="T42" fmla="*/ 80 w 192"/>
                <a:gd name="T43" fmla="*/ 106 h 122"/>
                <a:gd name="T44" fmla="*/ 80 w 192"/>
                <a:gd name="T45" fmla="*/ 58 h 122"/>
                <a:gd name="T46" fmla="*/ 74 w 192"/>
                <a:gd name="T47" fmla="*/ 58 h 122"/>
                <a:gd name="T48" fmla="*/ 74 w 192"/>
                <a:gd name="T49" fmla="*/ 106 h 122"/>
                <a:gd name="T50" fmla="*/ 61 w 192"/>
                <a:gd name="T51" fmla="*/ 106 h 122"/>
                <a:gd name="T52" fmla="*/ 61 w 192"/>
                <a:gd name="T53" fmla="*/ 0 h 122"/>
                <a:gd name="T54" fmla="*/ 54 w 192"/>
                <a:gd name="T55" fmla="*/ 0 h 122"/>
                <a:gd name="T56" fmla="*/ 54 w 192"/>
                <a:gd name="T57" fmla="*/ 106 h 122"/>
                <a:gd name="T58" fmla="*/ 42 w 192"/>
                <a:gd name="T59" fmla="*/ 106 h 122"/>
                <a:gd name="T60" fmla="*/ 42 w 192"/>
                <a:gd name="T61" fmla="*/ 45 h 122"/>
                <a:gd name="T62" fmla="*/ 35 w 192"/>
                <a:gd name="T63" fmla="*/ 45 h 122"/>
                <a:gd name="T64" fmla="*/ 35 w 192"/>
                <a:gd name="T65" fmla="*/ 106 h 122"/>
                <a:gd name="T66" fmla="*/ 22 w 192"/>
                <a:gd name="T67" fmla="*/ 106 h 122"/>
                <a:gd name="T68" fmla="*/ 22 w 192"/>
                <a:gd name="T69" fmla="*/ 0 h 122"/>
                <a:gd name="T70" fmla="*/ 16 w 192"/>
                <a:gd name="T71" fmla="*/ 0 h 122"/>
                <a:gd name="T72" fmla="*/ 16 w 192"/>
                <a:gd name="T73" fmla="*/ 106 h 122"/>
                <a:gd name="T74" fmla="*/ 3 w 192"/>
                <a:gd name="T75" fmla="*/ 106 h 122"/>
                <a:gd name="T76" fmla="*/ 0 w 192"/>
                <a:gd name="T77" fmla="*/ 109 h 122"/>
                <a:gd name="T78" fmla="*/ 0 w 192"/>
                <a:gd name="T79" fmla="*/ 122 h 122"/>
                <a:gd name="T80" fmla="*/ 6 w 192"/>
                <a:gd name="T81" fmla="*/ 122 h 122"/>
                <a:gd name="T82" fmla="*/ 6 w 192"/>
                <a:gd name="T83" fmla="*/ 112 h 122"/>
                <a:gd name="T84" fmla="*/ 186 w 192"/>
                <a:gd name="T85" fmla="*/ 112 h 122"/>
                <a:gd name="T86" fmla="*/ 186 w 192"/>
                <a:gd name="T87" fmla="*/ 122 h 122"/>
                <a:gd name="T88" fmla="*/ 192 w 192"/>
                <a:gd name="T89" fmla="*/ 122 h 122"/>
                <a:gd name="T90" fmla="*/ 192 w 192"/>
                <a:gd name="T91" fmla="*/ 109 h 122"/>
                <a:gd name="T92" fmla="*/ 189 w 192"/>
                <a:gd name="T93" fmla="*/ 106 h 122"/>
                <a:gd name="T94" fmla="*/ 189 w 192"/>
                <a:gd name="T95" fmla="*/ 106 h 122"/>
                <a:gd name="T96" fmla="*/ 189 w 192"/>
                <a:gd name="T97"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122">
                  <a:moveTo>
                    <a:pt x="189" y="106"/>
                  </a:moveTo>
                  <a:cubicBezTo>
                    <a:pt x="176" y="106"/>
                    <a:pt x="176" y="106"/>
                    <a:pt x="176" y="106"/>
                  </a:cubicBezTo>
                  <a:cubicBezTo>
                    <a:pt x="176" y="0"/>
                    <a:pt x="176" y="0"/>
                    <a:pt x="176" y="0"/>
                  </a:cubicBezTo>
                  <a:cubicBezTo>
                    <a:pt x="170" y="0"/>
                    <a:pt x="170" y="0"/>
                    <a:pt x="170" y="0"/>
                  </a:cubicBezTo>
                  <a:cubicBezTo>
                    <a:pt x="170" y="106"/>
                    <a:pt x="170" y="106"/>
                    <a:pt x="170" y="106"/>
                  </a:cubicBezTo>
                  <a:cubicBezTo>
                    <a:pt x="157" y="106"/>
                    <a:pt x="157" y="106"/>
                    <a:pt x="157" y="106"/>
                  </a:cubicBezTo>
                  <a:cubicBezTo>
                    <a:pt x="157" y="45"/>
                    <a:pt x="157" y="45"/>
                    <a:pt x="157" y="45"/>
                  </a:cubicBezTo>
                  <a:cubicBezTo>
                    <a:pt x="150" y="45"/>
                    <a:pt x="150" y="45"/>
                    <a:pt x="150" y="45"/>
                  </a:cubicBezTo>
                  <a:cubicBezTo>
                    <a:pt x="150" y="106"/>
                    <a:pt x="150" y="106"/>
                    <a:pt x="150" y="106"/>
                  </a:cubicBezTo>
                  <a:cubicBezTo>
                    <a:pt x="138" y="106"/>
                    <a:pt x="138" y="106"/>
                    <a:pt x="138" y="106"/>
                  </a:cubicBezTo>
                  <a:cubicBezTo>
                    <a:pt x="138" y="0"/>
                    <a:pt x="138" y="0"/>
                    <a:pt x="138" y="0"/>
                  </a:cubicBezTo>
                  <a:cubicBezTo>
                    <a:pt x="131" y="0"/>
                    <a:pt x="131" y="0"/>
                    <a:pt x="131" y="0"/>
                  </a:cubicBezTo>
                  <a:cubicBezTo>
                    <a:pt x="131" y="106"/>
                    <a:pt x="131" y="106"/>
                    <a:pt x="131" y="106"/>
                  </a:cubicBezTo>
                  <a:cubicBezTo>
                    <a:pt x="118" y="106"/>
                    <a:pt x="118" y="106"/>
                    <a:pt x="118" y="106"/>
                  </a:cubicBezTo>
                  <a:cubicBezTo>
                    <a:pt x="118" y="58"/>
                    <a:pt x="118" y="58"/>
                    <a:pt x="118" y="58"/>
                  </a:cubicBezTo>
                  <a:cubicBezTo>
                    <a:pt x="112" y="58"/>
                    <a:pt x="112" y="58"/>
                    <a:pt x="112" y="58"/>
                  </a:cubicBezTo>
                  <a:cubicBezTo>
                    <a:pt x="112" y="106"/>
                    <a:pt x="112" y="106"/>
                    <a:pt x="112" y="106"/>
                  </a:cubicBezTo>
                  <a:cubicBezTo>
                    <a:pt x="99" y="106"/>
                    <a:pt x="99" y="106"/>
                    <a:pt x="99" y="106"/>
                  </a:cubicBezTo>
                  <a:cubicBezTo>
                    <a:pt x="99" y="45"/>
                    <a:pt x="99" y="45"/>
                    <a:pt x="99" y="45"/>
                  </a:cubicBezTo>
                  <a:cubicBezTo>
                    <a:pt x="93" y="45"/>
                    <a:pt x="93" y="45"/>
                    <a:pt x="93" y="45"/>
                  </a:cubicBezTo>
                  <a:cubicBezTo>
                    <a:pt x="93" y="106"/>
                    <a:pt x="93" y="106"/>
                    <a:pt x="93" y="106"/>
                  </a:cubicBezTo>
                  <a:cubicBezTo>
                    <a:pt x="80" y="106"/>
                    <a:pt x="80" y="106"/>
                    <a:pt x="80" y="106"/>
                  </a:cubicBezTo>
                  <a:cubicBezTo>
                    <a:pt x="80" y="58"/>
                    <a:pt x="80" y="58"/>
                    <a:pt x="80" y="58"/>
                  </a:cubicBezTo>
                  <a:cubicBezTo>
                    <a:pt x="74" y="58"/>
                    <a:pt x="74" y="58"/>
                    <a:pt x="74" y="58"/>
                  </a:cubicBezTo>
                  <a:cubicBezTo>
                    <a:pt x="74" y="106"/>
                    <a:pt x="74" y="106"/>
                    <a:pt x="74" y="106"/>
                  </a:cubicBezTo>
                  <a:cubicBezTo>
                    <a:pt x="61" y="106"/>
                    <a:pt x="61" y="106"/>
                    <a:pt x="61" y="106"/>
                  </a:cubicBezTo>
                  <a:cubicBezTo>
                    <a:pt x="61" y="0"/>
                    <a:pt x="61" y="0"/>
                    <a:pt x="61" y="0"/>
                  </a:cubicBezTo>
                  <a:cubicBezTo>
                    <a:pt x="54" y="0"/>
                    <a:pt x="54" y="0"/>
                    <a:pt x="54" y="0"/>
                  </a:cubicBezTo>
                  <a:cubicBezTo>
                    <a:pt x="54" y="106"/>
                    <a:pt x="54" y="106"/>
                    <a:pt x="54" y="106"/>
                  </a:cubicBezTo>
                  <a:cubicBezTo>
                    <a:pt x="42" y="106"/>
                    <a:pt x="42" y="106"/>
                    <a:pt x="42" y="106"/>
                  </a:cubicBezTo>
                  <a:cubicBezTo>
                    <a:pt x="42" y="45"/>
                    <a:pt x="42" y="45"/>
                    <a:pt x="42" y="45"/>
                  </a:cubicBezTo>
                  <a:cubicBezTo>
                    <a:pt x="35" y="45"/>
                    <a:pt x="35" y="45"/>
                    <a:pt x="35" y="45"/>
                  </a:cubicBezTo>
                  <a:cubicBezTo>
                    <a:pt x="35" y="106"/>
                    <a:pt x="35" y="106"/>
                    <a:pt x="35" y="106"/>
                  </a:cubicBezTo>
                  <a:cubicBezTo>
                    <a:pt x="22" y="106"/>
                    <a:pt x="22" y="106"/>
                    <a:pt x="22" y="106"/>
                  </a:cubicBezTo>
                  <a:cubicBezTo>
                    <a:pt x="22" y="0"/>
                    <a:pt x="22" y="0"/>
                    <a:pt x="22" y="0"/>
                  </a:cubicBezTo>
                  <a:cubicBezTo>
                    <a:pt x="16" y="0"/>
                    <a:pt x="16" y="0"/>
                    <a:pt x="16" y="0"/>
                  </a:cubicBezTo>
                  <a:cubicBezTo>
                    <a:pt x="16" y="106"/>
                    <a:pt x="16" y="106"/>
                    <a:pt x="16" y="106"/>
                  </a:cubicBezTo>
                  <a:cubicBezTo>
                    <a:pt x="3" y="106"/>
                    <a:pt x="3" y="106"/>
                    <a:pt x="3" y="106"/>
                  </a:cubicBezTo>
                  <a:cubicBezTo>
                    <a:pt x="1" y="106"/>
                    <a:pt x="0" y="107"/>
                    <a:pt x="0" y="109"/>
                  </a:cubicBezTo>
                  <a:cubicBezTo>
                    <a:pt x="0" y="122"/>
                    <a:pt x="0" y="122"/>
                    <a:pt x="0" y="122"/>
                  </a:cubicBezTo>
                  <a:cubicBezTo>
                    <a:pt x="6" y="122"/>
                    <a:pt x="6" y="122"/>
                    <a:pt x="6" y="122"/>
                  </a:cubicBezTo>
                  <a:cubicBezTo>
                    <a:pt x="6" y="112"/>
                    <a:pt x="6" y="112"/>
                    <a:pt x="6" y="112"/>
                  </a:cubicBezTo>
                  <a:cubicBezTo>
                    <a:pt x="186" y="112"/>
                    <a:pt x="186" y="112"/>
                    <a:pt x="186" y="112"/>
                  </a:cubicBezTo>
                  <a:cubicBezTo>
                    <a:pt x="186" y="122"/>
                    <a:pt x="186" y="122"/>
                    <a:pt x="186" y="122"/>
                  </a:cubicBezTo>
                  <a:cubicBezTo>
                    <a:pt x="192" y="122"/>
                    <a:pt x="192" y="122"/>
                    <a:pt x="192" y="122"/>
                  </a:cubicBezTo>
                  <a:cubicBezTo>
                    <a:pt x="192" y="109"/>
                    <a:pt x="192" y="109"/>
                    <a:pt x="192" y="109"/>
                  </a:cubicBezTo>
                  <a:cubicBezTo>
                    <a:pt x="192" y="107"/>
                    <a:pt x="191" y="106"/>
                    <a:pt x="189" y="106"/>
                  </a:cubicBezTo>
                  <a:close/>
                  <a:moveTo>
                    <a:pt x="189" y="106"/>
                  </a:moveTo>
                  <a:cubicBezTo>
                    <a:pt x="189" y="106"/>
                    <a:pt x="189" y="106"/>
                    <a:pt x="189" y="1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grpSp>
        <p:nvGrpSpPr>
          <p:cNvPr id="39" name="Group 55"/>
          <p:cNvGrpSpPr>
            <a:grpSpLocks noChangeAspect="1"/>
          </p:cNvGrpSpPr>
          <p:nvPr/>
        </p:nvGrpSpPr>
        <p:grpSpPr bwMode="auto">
          <a:xfrm>
            <a:off x="7606078" y="3823085"/>
            <a:ext cx="535933" cy="530350"/>
            <a:chOff x="2873" y="1215"/>
            <a:chExt cx="1920" cy="1900"/>
          </a:xfrm>
          <a:solidFill>
            <a:schemeClr val="accent3"/>
          </a:solidFill>
        </p:grpSpPr>
        <p:sp>
          <p:nvSpPr>
            <p:cNvPr id="40" name="Freeform 56"/>
            <p:cNvSpPr>
              <a:spLocks noEditPoints="1"/>
            </p:cNvSpPr>
            <p:nvPr/>
          </p:nvSpPr>
          <p:spPr bwMode="auto">
            <a:xfrm>
              <a:off x="2873" y="1632"/>
              <a:ext cx="1474" cy="1483"/>
            </a:xfrm>
            <a:custGeom>
              <a:avLst/>
              <a:gdLst>
                <a:gd name="T0" fmla="*/ 1091 w 1213"/>
                <a:gd name="T1" fmla="*/ 879 h 1222"/>
                <a:gd name="T2" fmla="*/ 983 w 1213"/>
                <a:gd name="T3" fmla="*/ 860 h 1222"/>
                <a:gd name="T4" fmla="*/ 850 w 1213"/>
                <a:gd name="T5" fmla="*/ 1018 h 1222"/>
                <a:gd name="T6" fmla="*/ 868 w 1213"/>
                <a:gd name="T7" fmla="*/ 1118 h 1222"/>
                <a:gd name="T8" fmla="*/ 761 w 1213"/>
                <a:gd name="T9" fmla="*/ 1140 h 1222"/>
                <a:gd name="T10" fmla="*/ 698 w 1213"/>
                <a:gd name="T11" fmla="*/ 1050 h 1222"/>
                <a:gd name="T12" fmla="*/ 492 w 1213"/>
                <a:gd name="T13" fmla="*/ 1067 h 1222"/>
                <a:gd name="T14" fmla="*/ 434 w 1213"/>
                <a:gd name="T15" fmla="*/ 1151 h 1222"/>
                <a:gd name="T16" fmla="*/ 343 w 1213"/>
                <a:gd name="T17" fmla="*/ 1107 h 1222"/>
                <a:gd name="T18" fmla="*/ 373 w 1213"/>
                <a:gd name="T19" fmla="*/ 1018 h 1222"/>
                <a:gd name="T20" fmla="*/ 239 w 1213"/>
                <a:gd name="T21" fmla="*/ 860 h 1222"/>
                <a:gd name="T22" fmla="*/ 132 w 1213"/>
                <a:gd name="T23" fmla="*/ 879 h 1222"/>
                <a:gd name="T24" fmla="*/ 71 w 1213"/>
                <a:gd name="T25" fmla="*/ 788 h 1222"/>
                <a:gd name="T26" fmla="*/ 155 w 1213"/>
                <a:gd name="T27" fmla="*/ 730 h 1222"/>
                <a:gd name="T28" fmla="*/ 173 w 1213"/>
                <a:gd name="T29" fmla="*/ 524 h 1222"/>
                <a:gd name="T30" fmla="*/ 83 w 1213"/>
                <a:gd name="T31" fmla="*/ 461 h 1222"/>
                <a:gd name="T32" fmla="*/ 71 w 1213"/>
                <a:gd name="T33" fmla="*/ 433 h 1222"/>
                <a:gd name="T34" fmla="*/ 116 w 1213"/>
                <a:gd name="T35" fmla="*/ 342 h 1222"/>
                <a:gd name="T36" fmla="*/ 205 w 1213"/>
                <a:gd name="T37" fmla="*/ 372 h 1222"/>
                <a:gd name="T38" fmla="*/ 363 w 1213"/>
                <a:gd name="T39" fmla="*/ 239 h 1222"/>
                <a:gd name="T40" fmla="*/ 343 w 1213"/>
                <a:gd name="T41" fmla="*/ 131 h 1222"/>
                <a:gd name="T42" fmla="*/ 355 w 1213"/>
                <a:gd name="T43" fmla="*/ 103 h 1222"/>
                <a:gd name="T44" fmla="*/ 462 w 1213"/>
                <a:gd name="T45" fmla="*/ 82 h 1222"/>
                <a:gd name="T46" fmla="*/ 530 w 1213"/>
                <a:gd name="T47" fmla="*/ 170 h 1222"/>
                <a:gd name="T48" fmla="*/ 516 w 1213"/>
                <a:gd name="T49" fmla="*/ 60 h 1222"/>
                <a:gd name="T50" fmla="*/ 333 w 1213"/>
                <a:gd name="T51" fmla="*/ 49 h 1222"/>
                <a:gd name="T52" fmla="*/ 290 w 1213"/>
                <a:gd name="T53" fmla="*/ 154 h 1222"/>
                <a:gd name="T54" fmla="*/ 205 w 1213"/>
                <a:gd name="T55" fmla="*/ 310 h 1222"/>
                <a:gd name="T56" fmla="*/ 93 w 1213"/>
                <a:gd name="T57" fmla="*/ 289 h 1222"/>
                <a:gd name="T58" fmla="*/ 17 w 1213"/>
                <a:gd name="T59" fmla="*/ 411 h 1222"/>
                <a:gd name="T60" fmla="*/ 60 w 1213"/>
                <a:gd name="T61" fmla="*/ 516 h 1222"/>
                <a:gd name="T62" fmla="*/ 111 w 1213"/>
                <a:gd name="T63" fmla="*/ 686 h 1222"/>
                <a:gd name="T64" fmla="*/ 17 w 1213"/>
                <a:gd name="T65" fmla="*/ 812 h 1222"/>
                <a:gd name="T66" fmla="*/ 154 w 1213"/>
                <a:gd name="T67" fmla="*/ 932 h 1222"/>
                <a:gd name="T68" fmla="*/ 310 w 1213"/>
                <a:gd name="T69" fmla="*/ 1017 h 1222"/>
                <a:gd name="T70" fmla="*/ 289 w 1213"/>
                <a:gd name="T71" fmla="*/ 1129 h 1222"/>
                <a:gd name="T72" fmla="*/ 411 w 1213"/>
                <a:gd name="T73" fmla="*/ 1205 h 1222"/>
                <a:gd name="T74" fmla="*/ 536 w 1213"/>
                <a:gd name="T75" fmla="*/ 1111 h 1222"/>
                <a:gd name="T76" fmla="*/ 707 w 1213"/>
                <a:gd name="T77" fmla="*/ 1162 h 1222"/>
                <a:gd name="T78" fmla="*/ 811 w 1213"/>
                <a:gd name="T79" fmla="*/ 1205 h 1222"/>
                <a:gd name="T80" fmla="*/ 933 w 1213"/>
                <a:gd name="T81" fmla="*/ 1068 h 1222"/>
                <a:gd name="T82" fmla="*/ 1018 w 1213"/>
                <a:gd name="T83" fmla="*/ 912 h 1222"/>
                <a:gd name="T84" fmla="*/ 1173 w 1213"/>
                <a:gd name="T85" fmla="*/ 890 h 1222"/>
                <a:gd name="T86" fmla="*/ 1205 w 1213"/>
                <a:gd name="T87" fmla="*/ 750 h 1222"/>
                <a:gd name="T88" fmla="*/ 1090 w 1213"/>
                <a:gd name="T89" fmla="*/ 676 h 1222"/>
                <a:gd name="T90" fmla="*/ 1068 w 1213"/>
                <a:gd name="T91" fmla="*/ 730 h 1222"/>
                <a:gd name="T92" fmla="*/ 1152 w 1213"/>
                <a:gd name="T93" fmla="*/ 772 h 1222"/>
                <a:gd name="T94" fmla="*/ 1119 w 1213"/>
                <a:gd name="T95" fmla="*/ 867 h 1222"/>
                <a:gd name="T96" fmla="*/ 1119 w 1213"/>
                <a:gd name="T97" fmla="*/ 867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3" h="1222">
                  <a:moveTo>
                    <a:pt x="1119" y="867"/>
                  </a:moveTo>
                  <a:cubicBezTo>
                    <a:pt x="1115" y="878"/>
                    <a:pt x="1102" y="884"/>
                    <a:pt x="1091" y="879"/>
                  </a:cubicBezTo>
                  <a:cubicBezTo>
                    <a:pt x="1019" y="849"/>
                    <a:pt x="1019" y="849"/>
                    <a:pt x="1019" y="849"/>
                  </a:cubicBezTo>
                  <a:cubicBezTo>
                    <a:pt x="1006" y="844"/>
                    <a:pt x="991" y="848"/>
                    <a:pt x="983" y="860"/>
                  </a:cubicBezTo>
                  <a:cubicBezTo>
                    <a:pt x="951" y="908"/>
                    <a:pt x="909" y="950"/>
                    <a:pt x="860" y="983"/>
                  </a:cubicBezTo>
                  <a:cubicBezTo>
                    <a:pt x="849" y="990"/>
                    <a:pt x="844" y="1005"/>
                    <a:pt x="850" y="1018"/>
                  </a:cubicBezTo>
                  <a:cubicBezTo>
                    <a:pt x="879" y="1090"/>
                    <a:pt x="879" y="1090"/>
                    <a:pt x="879" y="1090"/>
                  </a:cubicBezTo>
                  <a:cubicBezTo>
                    <a:pt x="884" y="1101"/>
                    <a:pt x="879" y="1114"/>
                    <a:pt x="868" y="1118"/>
                  </a:cubicBezTo>
                  <a:cubicBezTo>
                    <a:pt x="789" y="1151"/>
                    <a:pt x="789" y="1151"/>
                    <a:pt x="789" y="1151"/>
                  </a:cubicBezTo>
                  <a:cubicBezTo>
                    <a:pt x="778" y="1156"/>
                    <a:pt x="765" y="1151"/>
                    <a:pt x="761" y="1140"/>
                  </a:cubicBezTo>
                  <a:cubicBezTo>
                    <a:pt x="731" y="1067"/>
                    <a:pt x="731" y="1067"/>
                    <a:pt x="731" y="1067"/>
                  </a:cubicBezTo>
                  <a:cubicBezTo>
                    <a:pt x="725" y="1054"/>
                    <a:pt x="712" y="1047"/>
                    <a:pt x="698" y="1050"/>
                  </a:cubicBezTo>
                  <a:cubicBezTo>
                    <a:pt x="641" y="1061"/>
                    <a:pt x="582" y="1061"/>
                    <a:pt x="524" y="1050"/>
                  </a:cubicBezTo>
                  <a:cubicBezTo>
                    <a:pt x="511" y="1047"/>
                    <a:pt x="497" y="1054"/>
                    <a:pt x="492" y="1067"/>
                  </a:cubicBezTo>
                  <a:cubicBezTo>
                    <a:pt x="462" y="1140"/>
                    <a:pt x="462" y="1140"/>
                    <a:pt x="462" y="1140"/>
                  </a:cubicBezTo>
                  <a:cubicBezTo>
                    <a:pt x="457" y="1150"/>
                    <a:pt x="445" y="1156"/>
                    <a:pt x="434" y="1151"/>
                  </a:cubicBezTo>
                  <a:cubicBezTo>
                    <a:pt x="355" y="1119"/>
                    <a:pt x="355" y="1119"/>
                    <a:pt x="355" y="1119"/>
                  </a:cubicBezTo>
                  <a:cubicBezTo>
                    <a:pt x="349" y="1116"/>
                    <a:pt x="345" y="1112"/>
                    <a:pt x="343" y="1107"/>
                  </a:cubicBezTo>
                  <a:cubicBezTo>
                    <a:pt x="341" y="1101"/>
                    <a:pt x="341" y="1096"/>
                    <a:pt x="343" y="1090"/>
                  </a:cubicBezTo>
                  <a:cubicBezTo>
                    <a:pt x="373" y="1018"/>
                    <a:pt x="373" y="1018"/>
                    <a:pt x="373" y="1018"/>
                  </a:cubicBezTo>
                  <a:cubicBezTo>
                    <a:pt x="379" y="1005"/>
                    <a:pt x="374" y="990"/>
                    <a:pt x="363" y="983"/>
                  </a:cubicBezTo>
                  <a:cubicBezTo>
                    <a:pt x="314" y="950"/>
                    <a:pt x="272" y="908"/>
                    <a:pt x="239" y="860"/>
                  </a:cubicBezTo>
                  <a:cubicBezTo>
                    <a:pt x="232" y="848"/>
                    <a:pt x="217" y="844"/>
                    <a:pt x="204" y="849"/>
                  </a:cubicBezTo>
                  <a:cubicBezTo>
                    <a:pt x="132" y="879"/>
                    <a:pt x="132" y="879"/>
                    <a:pt x="132" y="879"/>
                  </a:cubicBezTo>
                  <a:cubicBezTo>
                    <a:pt x="121" y="884"/>
                    <a:pt x="108" y="878"/>
                    <a:pt x="104" y="867"/>
                  </a:cubicBezTo>
                  <a:cubicBezTo>
                    <a:pt x="71" y="788"/>
                    <a:pt x="71" y="788"/>
                    <a:pt x="71" y="788"/>
                  </a:cubicBezTo>
                  <a:cubicBezTo>
                    <a:pt x="67" y="778"/>
                    <a:pt x="72" y="765"/>
                    <a:pt x="83" y="760"/>
                  </a:cubicBezTo>
                  <a:cubicBezTo>
                    <a:pt x="155" y="730"/>
                    <a:pt x="155" y="730"/>
                    <a:pt x="155" y="730"/>
                  </a:cubicBezTo>
                  <a:cubicBezTo>
                    <a:pt x="168" y="725"/>
                    <a:pt x="175" y="711"/>
                    <a:pt x="173" y="698"/>
                  </a:cubicBezTo>
                  <a:cubicBezTo>
                    <a:pt x="161" y="640"/>
                    <a:pt x="161" y="582"/>
                    <a:pt x="173" y="524"/>
                  </a:cubicBezTo>
                  <a:cubicBezTo>
                    <a:pt x="175" y="510"/>
                    <a:pt x="168" y="497"/>
                    <a:pt x="155" y="492"/>
                  </a:cubicBezTo>
                  <a:cubicBezTo>
                    <a:pt x="83" y="461"/>
                    <a:pt x="83" y="461"/>
                    <a:pt x="83" y="461"/>
                  </a:cubicBezTo>
                  <a:cubicBezTo>
                    <a:pt x="77" y="459"/>
                    <a:pt x="73" y="455"/>
                    <a:pt x="71" y="450"/>
                  </a:cubicBezTo>
                  <a:cubicBezTo>
                    <a:pt x="69" y="444"/>
                    <a:pt x="69" y="438"/>
                    <a:pt x="71" y="433"/>
                  </a:cubicBezTo>
                  <a:cubicBezTo>
                    <a:pt x="104" y="354"/>
                    <a:pt x="104" y="354"/>
                    <a:pt x="104" y="354"/>
                  </a:cubicBezTo>
                  <a:cubicBezTo>
                    <a:pt x="106" y="349"/>
                    <a:pt x="110" y="345"/>
                    <a:pt x="116" y="342"/>
                  </a:cubicBezTo>
                  <a:cubicBezTo>
                    <a:pt x="121" y="340"/>
                    <a:pt x="127" y="340"/>
                    <a:pt x="132" y="342"/>
                  </a:cubicBezTo>
                  <a:cubicBezTo>
                    <a:pt x="205" y="372"/>
                    <a:pt x="205" y="372"/>
                    <a:pt x="205" y="372"/>
                  </a:cubicBezTo>
                  <a:cubicBezTo>
                    <a:pt x="217" y="378"/>
                    <a:pt x="232" y="373"/>
                    <a:pt x="240" y="362"/>
                  </a:cubicBezTo>
                  <a:cubicBezTo>
                    <a:pt x="272" y="313"/>
                    <a:pt x="314" y="271"/>
                    <a:pt x="363" y="239"/>
                  </a:cubicBezTo>
                  <a:cubicBezTo>
                    <a:pt x="374" y="231"/>
                    <a:pt x="379" y="216"/>
                    <a:pt x="373" y="204"/>
                  </a:cubicBezTo>
                  <a:cubicBezTo>
                    <a:pt x="343" y="131"/>
                    <a:pt x="343" y="131"/>
                    <a:pt x="343" y="131"/>
                  </a:cubicBezTo>
                  <a:cubicBezTo>
                    <a:pt x="341" y="126"/>
                    <a:pt x="341" y="120"/>
                    <a:pt x="343" y="115"/>
                  </a:cubicBezTo>
                  <a:cubicBezTo>
                    <a:pt x="346" y="109"/>
                    <a:pt x="350" y="105"/>
                    <a:pt x="355" y="103"/>
                  </a:cubicBezTo>
                  <a:cubicBezTo>
                    <a:pt x="434" y="70"/>
                    <a:pt x="434" y="70"/>
                    <a:pt x="434" y="70"/>
                  </a:cubicBezTo>
                  <a:cubicBezTo>
                    <a:pt x="445" y="66"/>
                    <a:pt x="458" y="71"/>
                    <a:pt x="462" y="82"/>
                  </a:cubicBezTo>
                  <a:cubicBezTo>
                    <a:pt x="492" y="154"/>
                    <a:pt x="492" y="154"/>
                    <a:pt x="492" y="154"/>
                  </a:cubicBezTo>
                  <a:cubicBezTo>
                    <a:pt x="498" y="169"/>
                    <a:pt x="515" y="176"/>
                    <a:pt x="530" y="170"/>
                  </a:cubicBezTo>
                  <a:cubicBezTo>
                    <a:pt x="545" y="164"/>
                    <a:pt x="552" y="147"/>
                    <a:pt x="546" y="132"/>
                  </a:cubicBezTo>
                  <a:cubicBezTo>
                    <a:pt x="516" y="60"/>
                    <a:pt x="516" y="60"/>
                    <a:pt x="516" y="60"/>
                  </a:cubicBezTo>
                  <a:cubicBezTo>
                    <a:pt x="499" y="19"/>
                    <a:pt x="452" y="0"/>
                    <a:pt x="412" y="17"/>
                  </a:cubicBezTo>
                  <a:cubicBezTo>
                    <a:pt x="333" y="49"/>
                    <a:pt x="333" y="49"/>
                    <a:pt x="333" y="49"/>
                  </a:cubicBezTo>
                  <a:cubicBezTo>
                    <a:pt x="313" y="57"/>
                    <a:pt x="298" y="73"/>
                    <a:pt x="290" y="92"/>
                  </a:cubicBezTo>
                  <a:cubicBezTo>
                    <a:pt x="282" y="112"/>
                    <a:pt x="282" y="134"/>
                    <a:pt x="290" y="154"/>
                  </a:cubicBezTo>
                  <a:cubicBezTo>
                    <a:pt x="311" y="204"/>
                    <a:pt x="311" y="204"/>
                    <a:pt x="311" y="204"/>
                  </a:cubicBezTo>
                  <a:cubicBezTo>
                    <a:pt x="270" y="234"/>
                    <a:pt x="235" y="270"/>
                    <a:pt x="205" y="310"/>
                  </a:cubicBezTo>
                  <a:cubicBezTo>
                    <a:pt x="154" y="289"/>
                    <a:pt x="154" y="289"/>
                    <a:pt x="154" y="289"/>
                  </a:cubicBezTo>
                  <a:cubicBezTo>
                    <a:pt x="134" y="281"/>
                    <a:pt x="113" y="281"/>
                    <a:pt x="93" y="289"/>
                  </a:cubicBezTo>
                  <a:cubicBezTo>
                    <a:pt x="73" y="297"/>
                    <a:pt x="58" y="313"/>
                    <a:pt x="50" y="332"/>
                  </a:cubicBezTo>
                  <a:cubicBezTo>
                    <a:pt x="17" y="411"/>
                    <a:pt x="17" y="411"/>
                    <a:pt x="17" y="411"/>
                  </a:cubicBezTo>
                  <a:cubicBezTo>
                    <a:pt x="9" y="431"/>
                    <a:pt x="9" y="452"/>
                    <a:pt x="17" y="472"/>
                  </a:cubicBezTo>
                  <a:cubicBezTo>
                    <a:pt x="25" y="492"/>
                    <a:pt x="40" y="507"/>
                    <a:pt x="60" y="516"/>
                  </a:cubicBezTo>
                  <a:cubicBezTo>
                    <a:pt x="111" y="537"/>
                    <a:pt x="111" y="537"/>
                    <a:pt x="111" y="537"/>
                  </a:cubicBezTo>
                  <a:cubicBezTo>
                    <a:pt x="103" y="587"/>
                    <a:pt x="103" y="636"/>
                    <a:pt x="111" y="686"/>
                  </a:cubicBezTo>
                  <a:cubicBezTo>
                    <a:pt x="60" y="708"/>
                    <a:pt x="60" y="708"/>
                    <a:pt x="60" y="708"/>
                  </a:cubicBezTo>
                  <a:cubicBezTo>
                    <a:pt x="20" y="724"/>
                    <a:pt x="0" y="771"/>
                    <a:pt x="17" y="812"/>
                  </a:cubicBezTo>
                  <a:cubicBezTo>
                    <a:pt x="50" y="889"/>
                    <a:pt x="50" y="889"/>
                    <a:pt x="50" y="889"/>
                  </a:cubicBezTo>
                  <a:cubicBezTo>
                    <a:pt x="66" y="930"/>
                    <a:pt x="113" y="949"/>
                    <a:pt x="154" y="932"/>
                  </a:cubicBezTo>
                  <a:cubicBezTo>
                    <a:pt x="205" y="911"/>
                    <a:pt x="205" y="911"/>
                    <a:pt x="205" y="911"/>
                  </a:cubicBezTo>
                  <a:cubicBezTo>
                    <a:pt x="234" y="952"/>
                    <a:pt x="270" y="987"/>
                    <a:pt x="310" y="1017"/>
                  </a:cubicBezTo>
                  <a:cubicBezTo>
                    <a:pt x="289" y="1068"/>
                    <a:pt x="289" y="1068"/>
                    <a:pt x="289" y="1068"/>
                  </a:cubicBezTo>
                  <a:cubicBezTo>
                    <a:pt x="281" y="1088"/>
                    <a:pt x="281" y="1109"/>
                    <a:pt x="289" y="1129"/>
                  </a:cubicBezTo>
                  <a:cubicBezTo>
                    <a:pt x="297" y="1149"/>
                    <a:pt x="313" y="1164"/>
                    <a:pt x="333" y="1172"/>
                  </a:cubicBezTo>
                  <a:cubicBezTo>
                    <a:pt x="411" y="1205"/>
                    <a:pt x="411" y="1205"/>
                    <a:pt x="411" y="1205"/>
                  </a:cubicBezTo>
                  <a:cubicBezTo>
                    <a:pt x="452" y="1222"/>
                    <a:pt x="499" y="1203"/>
                    <a:pt x="515" y="1162"/>
                  </a:cubicBezTo>
                  <a:cubicBezTo>
                    <a:pt x="536" y="1111"/>
                    <a:pt x="536" y="1111"/>
                    <a:pt x="536" y="1111"/>
                  </a:cubicBezTo>
                  <a:cubicBezTo>
                    <a:pt x="586" y="1119"/>
                    <a:pt x="636" y="1119"/>
                    <a:pt x="686" y="1111"/>
                  </a:cubicBezTo>
                  <a:cubicBezTo>
                    <a:pt x="707" y="1162"/>
                    <a:pt x="707" y="1162"/>
                    <a:pt x="707" y="1162"/>
                  </a:cubicBezTo>
                  <a:cubicBezTo>
                    <a:pt x="720" y="1193"/>
                    <a:pt x="750" y="1211"/>
                    <a:pt x="781" y="1211"/>
                  </a:cubicBezTo>
                  <a:cubicBezTo>
                    <a:pt x="791" y="1211"/>
                    <a:pt x="801" y="1209"/>
                    <a:pt x="811" y="1205"/>
                  </a:cubicBezTo>
                  <a:cubicBezTo>
                    <a:pt x="890" y="1172"/>
                    <a:pt x="890" y="1172"/>
                    <a:pt x="890" y="1172"/>
                  </a:cubicBezTo>
                  <a:cubicBezTo>
                    <a:pt x="931" y="1156"/>
                    <a:pt x="950" y="1109"/>
                    <a:pt x="933" y="1068"/>
                  </a:cubicBezTo>
                  <a:cubicBezTo>
                    <a:pt x="912" y="1018"/>
                    <a:pt x="912" y="1018"/>
                    <a:pt x="912" y="1018"/>
                  </a:cubicBezTo>
                  <a:cubicBezTo>
                    <a:pt x="952" y="988"/>
                    <a:pt x="988" y="952"/>
                    <a:pt x="1018" y="912"/>
                  </a:cubicBezTo>
                  <a:cubicBezTo>
                    <a:pt x="1069" y="933"/>
                    <a:pt x="1069" y="933"/>
                    <a:pt x="1069" y="933"/>
                  </a:cubicBezTo>
                  <a:cubicBezTo>
                    <a:pt x="1109" y="950"/>
                    <a:pt x="1156" y="930"/>
                    <a:pt x="1173" y="890"/>
                  </a:cubicBezTo>
                  <a:cubicBezTo>
                    <a:pt x="1205" y="811"/>
                    <a:pt x="1205" y="811"/>
                    <a:pt x="1205" y="811"/>
                  </a:cubicBezTo>
                  <a:cubicBezTo>
                    <a:pt x="1213" y="791"/>
                    <a:pt x="1213" y="770"/>
                    <a:pt x="1205" y="750"/>
                  </a:cubicBezTo>
                  <a:cubicBezTo>
                    <a:pt x="1197" y="730"/>
                    <a:pt x="1182" y="715"/>
                    <a:pt x="1162" y="707"/>
                  </a:cubicBezTo>
                  <a:cubicBezTo>
                    <a:pt x="1090" y="676"/>
                    <a:pt x="1090" y="676"/>
                    <a:pt x="1090" y="676"/>
                  </a:cubicBezTo>
                  <a:cubicBezTo>
                    <a:pt x="1075" y="670"/>
                    <a:pt x="1058" y="677"/>
                    <a:pt x="1052" y="692"/>
                  </a:cubicBezTo>
                  <a:cubicBezTo>
                    <a:pt x="1046" y="707"/>
                    <a:pt x="1053" y="724"/>
                    <a:pt x="1068" y="730"/>
                  </a:cubicBezTo>
                  <a:cubicBezTo>
                    <a:pt x="1140" y="760"/>
                    <a:pt x="1140" y="760"/>
                    <a:pt x="1140" y="760"/>
                  </a:cubicBezTo>
                  <a:cubicBezTo>
                    <a:pt x="1146" y="762"/>
                    <a:pt x="1150" y="766"/>
                    <a:pt x="1152" y="772"/>
                  </a:cubicBezTo>
                  <a:cubicBezTo>
                    <a:pt x="1154" y="777"/>
                    <a:pt x="1154" y="783"/>
                    <a:pt x="1152" y="788"/>
                  </a:cubicBezTo>
                  <a:lnTo>
                    <a:pt x="1119" y="867"/>
                  </a:lnTo>
                  <a:close/>
                  <a:moveTo>
                    <a:pt x="1119" y="867"/>
                  </a:moveTo>
                  <a:cubicBezTo>
                    <a:pt x="1119" y="867"/>
                    <a:pt x="1119" y="867"/>
                    <a:pt x="1119" y="8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41" name="Freeform 57"/>
            <p:cNvSpPr>
              <a:spLocks noEditPoints="1"/>
            </p:cNvSpPr>
            <p:nvPr/>
          </p:nvSpPr>
          <p:spPr bwMode="auto">
            <a:xfrm>
              <a:off x="3303" y="2063"/>
              <a:ext cx="623" cy="621"/>
            </a:xfrm>
            <a:custGeom>
              <a:avLst/>
              <a:gdLst>
                <a:gd name="T0" fmla="*/ 256 w 513"/>
                <a:gd name="T1" fmla="*/ 58 h 512"/>
                <a:gd name="T2" fmla="*/ 284 w 513"/>
                <a:gd name="T3" fmla="*/ 29 h 512"/>
                <a:gd name="T4" fmla="*/ 255 w 513"/>
                <a:gd name="T5" fmla="*/ 0 h 512"/>
                <a:gd name="T6" fmla="*/ 255 w 513"/>
                <a:gd name="T7" fmla="*/ 0 h 512"/>
                <a:gd name="T8" fmla="*/ 75 w 513"/>
                <a:gd name="T9" fmla="*/ 76 h 512"/>
                <a:gd name="T10" fmla="*/ 1 w 513"/>
                <a:gd name="T11" fmla="*/ 257 h 512"/>
                <a:gd name="T12" fmla="*/ 77 w 513"/>
                <a:gd name="T13" fmla="*/ 438 h 512"/>
                <a:gd name="T14" fmla="*/ 257 w 513"/>
                <a:gd name="T15" fmla="*/ 512 h 512"/>
                <a:gd name="T16" fmla="*/ 259 w 513"/>
                <a:gd name="T17" fmla="*/ 512 h 512"/>
                <a:gd name="T18" fmla="*/ 439 w 513"/>
                <a:gd name="T19" fmla="*/ 435 h 512"/>
                <a:gd name="T20" fmla="*/ 513 w 513"/>
                <a:gd name="T21" fmla="*/ 254 h 512"/>
                <a:gd name="T22" fmla="*/ 483 w 513"/>
                <a:gd name="T23" fmla="*/ 225 h 512"/>
                <a:gd name="T24" fmla="*/ 483 w 513"/>
                <a:gd name="T25" fmla="*/ 225 h 512"/>
                <a:gd name="T26" fmla="*/ 454 w 513"/>
                <a:gd name="T27" fmla="*/ 254 h 512"/>
                <a:gd name="T28" fmla="*/ 397 w 513"/>
                <a:gd name="T29" fmla="*/ 395 h 512"/>
                <a:gd name="T30" fmla="*/ 258 w 513"/>
                <a:gd name="T31" fmla="*/ 454 h 512"/>
                <a:gd name="T32" fmla="*/ 256 w 513"/>
                <a:gd name="T33" fmla="*/ 454 h 512"/>
                <a:gd name="T34" fmla="*/ 117 w 513"/>
                <a:gd name="T35" fmla="*/ 397 h 512"/>
                <a:gd name="T36" fmla="*/ 59 w 513"/>
                <a:gd name="T37" fmla="*/ 257 h 512"/>
                <a:gd name="T38" fmla="*/ 115 w 513"/>
                <a:gd name="T39" fmla="*/ 117 h 512"/>
                <a:gd name="T40" fmla="*/ 256 w 513"/>
                <a:gd name="T41" fmla="*/ 58 h 512"/>
                <a:gd name="T42" fmla="*/ 256 w 513"/>
                <a:gd name="T43" fmla="*/ 58 h 512"/>
                <a:gd name="T44" fmla="*/ 256 w 513"/>
                <a:gd name="T45" fmla="*/ 5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3" h="512">
                  <a:moveTo>
                    <a:pt x="256" y="58"/>
                  </a:moveTo>
                  <a:cubicBezTo>
                    <a:pt x="272" y="58"/>
                    <a:pt x="284" y="45"/>
                    <a:pt x="284" y="29"/>
                  </a:cubicBezTo>
                  <a:cubicBezTo>
                    <a:pt x="284" y="13"/>
                    <a:pt x="271" y="0"/>
                    <a:pt x="255" y="0"/>
                  </a:cubicBezTo>
                  <a:cubicBezTo>
                    <a:pt x="255" y="0"/>
                    <a:pt x="255" y="0"/>
                    <a:pt x="255" y="0"/>
                  </a:cubicBezTo>
                  <a:cubicBezTo>
                    <a:pt x="187" y="1"/>
                    <a:pt x="123" y="27"/>
                    <a:pt x="75" y="76"/>
                  </a:cubicBezTo>
                  <a:cubicBezTo>
                    <a:pt x="27" y="125"/>
                    <a:pt x="0" y="189"/>
                    <a:pt x="1" y="257"/>
                  </a:cubicBezTo>
                  <a:cubicBezTo>
                    <a:pt x="2" y="326"/>
                    <a:pt x="28" y="390"/>
                    <a:pt x="77" y="438"/>
                  </a:cubicBezTo>
                  <a:cubicBezTo>
                    <a:pt x="125" y="486"/>
                    <a:pt x="189" y="512"/>
                    <a:pt x="257" y="512"/>
                  </a:cubicBezTo>
                  <a:cubicBezTo>
                    <a:pt x="259" y="512"/>
                    <a:pt x="259" y="512"/>
                    <a:pt x="259" y="512"/>
                  </a:cubicBezTo>
                  <a:cubicBezTo>
                    <a:pt x="327" y="511"/>
                    <a:pt x="391" y="484"/>
                    <a:pt x="439" y="435"/>
                  </a:cubicBezTo>
                  <a:cubicBezTo>
                    <a:pt x="487" y="387"/>
                    <a:pt x="513" y="322"/>
                    <a:pt x="513" y="254"/>
                  </a:cubicBezTo>
                  <a:cubicBezTo>
                    <a:pt x="513" y="238"/>
                    <a:pt x="499" y="225"/>
                    <a:pt x="483" y="225"/>
                  </a:cubicBezTo>
                  <a:cubicBezTo>
                    <a:pt x="483" y="225"/>
                    <a:pt x="483" y="225"/>
                    <a:pt x="483" y="225"/>
                  </a:cubicBezTo>
                  <a:cubicBezTo>
                    <a:pt x="467" y="225"/>
                    <a:pt x="454" y="238"/>
                    <a:pt x="454" y="254"/>
                  </a:cubicBezTo>
                  <a:cubicBezTo>
                    <a:pt x="455" y="307"/>
                    <a:pt x="435" y="357"/>
                    <a:pt x="397" y="395"/>
                  </a:cubicBezTo>
                  <a:cubicBezTo>
                    <a:pt x="360" y="433"/>
                    <a:pt x="311" y="453"/>
                    <a:pt x="258" y="454"/>
                  </a:cubicBezTo>
                  <a:cubicBezTo>
                    <a:pt x="256" y="454"/>
                    <a:pt x="256" y="454"/>
                    <a:pt x="256" y="454"/>
                  </a:cubicBezTo>
                  <a:cubicBezTo>
                    <a:pt x="204" y="454"/>
                    <a:pt x="155" y="433"/>
                    <a:pt x="117" y="397"/>
                  </a:cubicBezTo>
                  <a:cubicBezTo>
                    <a:pt x="80" y="360"/>
                    <a:pt x="59" y="310"/>
                    <a:pt x="59" y="257"/>
                  </a:cubicBezTo>
                  <a:cubicBezTo>
                    <a:pt x="58" y="204"/>
                    <a:pt x="78" y="154"/>
                    <a:pt x="115" y="117"/>
                  </a:cubicBezTo>
                  <a:cubicBezTo>
                    <a:pt x="153" y="79"/>
                    <a:pt x="203" y="58"/>
                    <a:pt x="256" y="58"/>
                  </a:cubicBezTo>
                  <a:close/>
                  <a:moveTo>
                    <a:pt x="256" y="58"/>
                  </a:moveTo>
                  <a:cubicBezTo>
                    <a:pt x="256" y="58"/>
                    <a:pt x="256" y="58"/>
                    <a:pt x="256" y="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dirty="0"/>
            </a:p>
          </p:txBody>
        </p:sp>
        <p:sp>
          <p:nvSpPr>
            <p:cNvPr id="42" name="Freeform 58"/>
            <p:cNvSpPr>
              <a:spLocks noEditPoints="1"/>
            </p:cNvSpPr>
            <p:nvPr/>
          </p:nvSpPr>
          <p:spPr bwMode="auto">
            <a:xfrm>
              <a:off x="3669" y="1215"/>
              <a:ext cx="1124" cy="1123"/>
            </a:xfrm>
            <a:custGeom>
              <a:avLst/>
              <a:gdLst>
                <a:gd name="T0" fmla="*/ 925 w 925"/>
                <a:gd name="T1" fmla="*/ 494 h 926"/>
                <a:gd name="T2" fmla="*/ 859 w 925"/>
                <a:gd name="T3" fmla="*/ 366 h 926"/>
                <a:gd name="T4" fmla="*/ 787 w 925"/>
                <a:gd name="T5" fmla="*/ 275 h 926"/>
                <a:gd name="T6" fmla="*/ 811 w 925"/>
                <a:gd name="T7" fmla="*/ 158 h 926"/>
                <a:gd name="T8" fmla="*/ 721 w 925"/>
                <a:gd name="T9" fmla="*/ 95 h 926"/>
                <a:gd name="T10" fmla="*/ 651 w 925"/>
                <a:gd name="T11" fmla="*/ 138 h 926"/>
                <a:gd name="T12" fmla="*/ 559 w 925"/>
                <a:gd name="T13" fmla="*/ 66 h 926"/>
                <a:gd name="T14" fmla="*/ 431 w 925"/>
                <a:gd name="T15" fmla="*/ 0 h 926"/>
                <a:gd name="T16" fmla="*/ 366 w 925"/>
                <a:gd name="T17" fmla="*/ 100 h 926"/>
                <a:gd name="T18" fmla="*/ 250 w 925"/>
                <a:gd name="T19" fmla="*/ 114 h 926"/>
                <a:gd name="T20" fmla="*/ 158 w 925"/>
                <a:gd name="T21" fmla="*/ 114 h 926"/>
                <a:gd name="T22" fmla="*/ 114 w 925"/>
                <a:gd name="T23" fmla="*/ 251 h 926"/>
                <a:gd name="T24" fmla="*/ 100 w 925"/>
                <a:gd name="T25" fmla="*/ 366 h 926"/>
                <a:gd name="T26" fmla="*/ 0 w 925"/>
                <a:gd name="T27" fmla="*/ 432 h 926"/>
                <a:gd name="T28" fmla="*/ 66 w 925"/>
                <a:gd name="T29" fmla="*/ 560 h 926"/>
                <a:gd name="T30" fmla="*/ 138 w 925"/>
                <a:gd name="T31" fmla="*/ 651 h 926"/>
                <a:gd name="T32" fmla="*/ 114 w 925"/>
                <a:gd name="T33" fmla="*/ 768 h 926"/>
                <a:gd name="T34" fmla="*/ 204 w 925"/>
                <a:gd name="T35" fmla="*/ 831 h 926"/>
                <a:gd name="T36" fmla="*/ 274 w 925"/>
                <a:gd name="T37" fmla="*/ 788 h 926"/>
                <a:gd name="T38" fmla="*/ 366 w 925"/>
                <a:gd name="T39" fmla="*/ 860 h 926"/>
                <a:gd name="T40" fmla="*/ 494 w 925"/>
                <a:gd name="T41" fmla="*/ 926 h 926"/>
                <a:gd name="T42" fmla="*/ 559 w 925"/>
                <a:gd name="T43" fmla="*/ 826 h 926"/>
                <a:gd name="T44" fmla="*/ 675 w 925"/>
                <a:gd name="T45" fmla="*/ 812 h 926"/>
                <a:gd name="T46" fmla="*/ 767 w 925"/>
                <a:gd name="T47" fmla="*/ 812 h 926"/>
                <a:gd name="T48" fmla="*/ 811 w 925"/>
                <a:gd name="T49" fmla="*/ 675 h 926"/>
                <a:gd name="T50" fmla="*/ 825 w 925"/>
                <a:gd name="T51" fmla="*/ 560 h 926"/>
                <a:gd name="T52" fmla="*/ 774 w 925"/>
                <a:gd name="T53" fmla="*/ 525 h 926"/>
                <a:gd name="T54" fmla="*/ 730 w 925"/>
                <a:gd name="T55" fmla="*/ 676 h 926"/>
                <a:gd name="T56" fmla="*/ 770 w 925"/>
                <a:gd name="T57" fmla="*/ 727 h 926"/>
                <a:gd name="T58" fmla="*/ 721 w 925"/>
                <a:gd name="T59" fmla="*/ 773 h 926"/>
                <a:gd name="T60" fmla="*/ 675 w 925"/>
                <a:gd name="T61" fmla="*/ 731 h 926"/>
                <a:gd name="T62" fmla="*/ 524 w 925"/>
                <a:gd name="T63" fmla="*/ 775 h 926"/>
                <a:gd name="T64" fmla="*/ 501 w 925"/>
                <a:gd name="T65" fmla="*/ 860 h 926"/>
                <a:gd name="T66" fmla="*/ 431 w 925"/>
                <a:gd name="T67" fmla="*/ 868 h 926"/>
                <a:gd name="T68" fmla="*/ 423 w 925"/>
                <a:gd name="T69" fmla="*/ 803 h 926"/>
                <a:gd name="T70" fmla="*/ 286 w 925"/>
                <a:gd name="T71" fmla="*/ 727 h 926"/>
                <a:gd name="T72" fmla="*/ 249 w 925"/>
                <a:gd name="T73" fmla="*/ 731 h 926"/>
                <a:gd name="T74" fmla="*/ 204 w 925"/>
                <a:gd name="T75" fmla="*/ 774 h 926"/>
                <a:gd name="T76" fmla="*/ 154 w 925"/>
                <a:gd name="T77" fmla="*/ 728 h 926"/>
                <a:gd name="T78" fmla="*/ 195 w 925"/>
                <a:gd name="T79" fmla="*/ 676 h 926"/>
                <a:gd name="T80" fmla="*/ 151 w 925"/>
                <a:gd name="T81" fmla="*/ 525 h 926"/>
                <a:gd name="T82" fmla="*/ 65 w 925"/>
                <a:gd name="T83" fmla="*/ 502 h 926"/>
                <a:gd name="T84" fmla="*/ 58 w 925"/>
                <a:gd name="T85" fmla="*/ 432 h 926"/>
                <a:gd name="T86" fmla="*/ 122 w 925"/>
                <a:gd name="T87" fmla="*/ 424 h 926"/>
                <a:gd name="T88" fmla="*/ 198 w 925"/>
                <a:gd name="T89" fmla="*/ 287 h 926"/>
                <a:gd name="T90" fmla="*/ 154 w 925"/>
                <a:gd name="T91" fmla="*/ 210 h 926"/>
                <a:gd name="T92" fmla="*/ 154 w 925"/>
                <a:gd name="T93" fmla="*/ 199 h 926"/>
                <a:gd name="T94" fmla="*/ 203 w 925"/>
                <a:gd name="T95" fmla="*/ 153 h 926"/>
                <a:gd name="T96" fmla="*/ 249 w 925"/>
                <a:gd name="T97" fmla="*/ 195 h 926"/>
                <a:gd name="T98" fmla="*/ 400 w 925"/>
                <a:gd name="T99" fmla="*/ 151 h 926"/>
                <a:gd name="T100" fmla="*/ 423 w 925"/>
                <a:gd name="T101" fmla="*/ 66 h 926"/>
                <a:gd name="T102" fmla="*/ 493 w 925"/>
                <a:gd name="T103" fmla="*/ 59 h 926"/>
                <a:gd name="T104" fmla="*/ 501 w 925"/>
                <a:gd name="T105" fmla="*/ 123 h 926"/>
                <a:gd name="T106" fmla="*/ 638 w 925"/>
                <a:gd name="T107" fmla="*/ 199 h 926"/>
                <a:gd name="T108" fmla="*/ 715 w 925"/>
                <a:gd name="T109" fmla="*/ 155 h 926"/>
                <a:gd name="T110" fmla="*/ 726 w 925"/>
                <a:gd name="T111" fmla="*/ 155 h 926"/>
                <a:gd name="T112" fmla="*/ 770 w 925"/>
                <a:gd name="T113" fmla="*/ 210 h 926"/>
                <a:gd name="T114" fmla="*/ 726 w 925"/>
                <a:gd name="T115" fmla="*/ 287 h 926"/>
                <a:gd name="T116" fmla="*/ 802 w 925"/>
                <a:gd name="T117" fmla="*/ 425 h 926"/>
                <a:gd name="T118" fmla="*/ 866 w 925"/>
                <a:gd name="T119" fmla="*/ 432 h 926"/>
                <a:gd name="T120" fmla="*/ 859 w 925"/>
                <a:gd name="T121" fmla="*/ 502 h 926"/>
                <a:gd name="T122" fmla="*/ 774 w 925"/>
                <a:gd name="T123" fmla="*/ 525 h 926"/>
                <a:gd name="T124" fmla="*/ 774 w 925"/>
                <a:gd name="T125" fmla="*/ 525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5" h="926">
                  <a:moveTo>
                    <a:pt x="859" y="560"/>
                  </a:moveTo>
                  <a:cubicBezTo>
                    <a:pt x="895" y="560"/>
                    <a:pt x="925" y="530"/>
                    <a:pt x="925" y="494"/>
                  </a:cubicBezTo>
                  <a:cubicBezTo>
                    <a:pt x="925" y="432"/>
                    <a:pt x="925" y="432"/>
                    <a:pt x="925" y="432"/>
                  </a:cubicBezTo>
                  <a:cubicBezTo>
                    <a:pt x="925" y="396"/>
                    <a:pt x="895" y="366"/>
                    <a:pt x="859" y="366"/>
                  </a:cubicBezTo>
                  <a:cubicBezTo>
                    <a:pt x="825" y="366"/>
                    <a:pt x="825" y="366"/>
                    <a:pt x="825" y="366"/>
                  </a:cubicBezTo>
                  <a:cubicBezTo>
                    <a:pt x="816" y="334"/>
                    <a:pt x="804" y="303"/>
                    <a:pt x="787" y="275"/>
                  </a:cubicBezTo>
                  <a:cubicBezTo>
                    <a:pt x="811" y="251"/>
                    <a:pt x="811" y="251"/>
                    <a:pt x="811" y="251"/>
                  </a:cubicBezTo>
                  <a:cubicBezTo>
                    <a:pt x="837" y="225"/>
                    <a:pt x="837" y="183"/>
                    <a:pt x="811" y="158"/>
                  </a:cubicBezTo>
                  <a:cubicBezTo>
                    <a:pt x="767" y="114"/>
                    <a:pt x="767" y="114"/>
                    <a:pt x="767" y="114"/>
                  </a:cubicBezTo>
                  <a:cubicBezTo>
                    <a:pt x="755" y="101"/>
                    <a:pt x="738" y="95"/>
                    <a:pt x="721" y="95"/>
                  </a:cubicBezTo>
                  <a:cubicBezTo>
                    <a:pt x="703" y="95"/>
                    <a:pt x="687" y="101"/>
                    <a:pt x="675" y="114"/>
                  </a:cubicBezTo>
                  <a:cubicBezTo>
                    <a:pt x="651" y="138"/>
                    <a:pt x="651" y="138"/>
                    <a:pt x="651" y="138"/>
                  </a:cubicBezTo>
                  <a:cubicBezTo>
                    <a:pt x="622" y="121"/>
                    <a:pt x="591" y="108"/>
                    <a:pt x="559" y="100"/>
                  </a:cubicBezTo>
                  <a:cubicBezTo>
                    <a:pt x="559" y="66"/>
                    <a:pt x="559" y="66"/>
                    <a:pt x="559" y="66"/>
                  </a:cubicBezTo>
                  <a:cubicBezTo>
                    <a:pt x="559" y="30"/>
                    <a:pt x="530" y="0"/>
                    <a:pt x="494" y="0"/>
                  </a:cubicBezTo>
                  <a:cubicBezTo>
                    <a:pt x="431" y="0"/>
                    <a:pt x="431" y="0"/>
                    <a:pt x="431" y="0"/>
                  </a:cubicBezTo>
                  <a:cubicBezTo>
                    <a:pt x="395" y="0"/>
                    <a:pt x="366" y="30"/>
                    <a:pt x="366" y="66"/>
                  </a:cubicBezTo>
                  <a:cubicBezTo>
                    <a:pt x="366" y="100"/>
                    <a:pt x="366" y="100"/>
                    <a:pt x="366" y="100"/>
                  </a:cubicBezTo>
                  <a:cubicBezTo>
                    <a:pt x="334" y="109"/>
                    <a:pt x="303" y="121"/>
                    <a:pt x="274" y="138"/>
                  </a:cubicBezTo>
                  <a:cubicBezTo>
                    <a:pt x="250" y="114"/>
                    <a:pt x="250" y="114"/>
                    <a:pt x="250" y="114"/>
                  </a:cubicBezTo>
                  <a:cubicBezTo>
                    <a:pt x="238" y="101"/>
                    <a:pt x="221" y="95"/>
                    <a:pt x="204" y="95"/>
                  </a:cubicBezTo>
                  <a:cubicBezTo>
                    <a:pt x="186" y="95"/>
                    <a:pt x="170" y="101"/>
                    <a:pt x="158" y="114"/>
                  </a:cubicBezTo>
                  <a:cubicBezTo>
                    <a:pt x="114" y="158"/>
                    <a:pt x="114" y="158"/>
                    <a:pt x="114" y="158"/>
                  </a:cubicBezTo>
                  <a:cubicBezTo>
                    <a:pt x="88" y="183"/>
                    <a:pt x="88" y="225"/>
                    <a:pt x="114" y="251"/>
                  </a:cubicBezTo>
                  <a:cubicBezTo>
                    <a:pt x="138" y="275"/>
                    <a:pt x="138" y="275"/>
                    <a:pt x="138" y="275"/>
                  </a:cubicBezTo>
                  <a:cubicBezTo>
                    <a:pt x="121" y="304"/>
                    <a:pt x="108" y="334"/>
                    <a:pt x="100" y="366"/>
                  </a:cubicBezTo>
                  <a:cubicBezTo>
                    <a:pt x="66" y="366"/>
                    <a:pt x="66" y="366"/>
                    <a:pt x="66" y="366"/>
                  </a:cubicBezTo>
                  <a:cubicBezTo>
                    <a:pt x="30" y="366"/>
                    <a:pt x="0" y="396"/>
                    <a:pt x="0" y="432"/>
                  </a:cubicBezTo>
                  <a:cubicBezTo>
                    <a:pt x="0" y="494"/>
                    <a:pt x="0" y="494"/>
                    <a:pt x="0" y="494"/>
                  </a:cubicBezTo>
                  <a:cubicBezTo>
                    <a:pt x="0" y="530"/>
                    <a:pt x="30" y="560"/>
                    <a:pt x="66" y="560"/>
                  </a:cubicBezTo>
                  <a:cubicBezTo>
                    <a:pt x="100" y="560"/>
                    <a:pt x="100" y="560"/>
                    <a:pt x="100" y="560"/>
                  </a:cubicBezTo>
                  <a:cubicBezTo>
                    <a:pt x="109" y="592"/>
                    <a:pt x="121" y="623"/>
                    <a:pt x="138" y="651"/>
                  </a:cubicBezTo>
                  <a:cubicBezTo>
                    <a:pt x="114" y="675"/>
                    <a:pt x="114" y="675"/>
                    <a:pt x="114" y="675"/>
                  </a:cubicBezTo>
                  <a:cubicBezTo>
                    <a:pt x="88" y="701"/>
                    <a:pt x="88" y="743"/>
                    <a:pt x="114" y="768"/>
                  </a:cubicBezTo>
                  <a:cubicBezTo>
                    <a:pt x="158" y="812"/>
                    <a:pt x="158" y="812"/>
                    <a:pt x="158" y="812"/>
                  </a:cubicBezTo>
                  <a:cubicBezTo>
                    <a:pt x="170" y="825"/>
                    <a:pt x="187" y="831"/>
                    <a:pt x="204" y="831"/>
                  </a:cubicBezTo>
                  <a:cubicBezTo>
                    <a:pt x="222" y="831"/>
                    <a:pt x="238" y="825"/>
                    <a:pt x="250" y="812"/>
                  </a:cubicBezTo>
                  <a:cubicBezTo>
                    <a:pt x="274" y="788"/>
                    <a:pt x="274" y="788"/>
                    <a:pt x="274" y="788"/>
                  </a:cubicBezTo>
                  <a:cubicBezTo>
                    <a:pt x="303" y="805"/>
                    <a:pt x="334" y="818"/>
                    <a:pt x="366" y="826"/>
                  </a:cubicBezTo>
                  <a:cubicBezTo>
                    <a:pt x="366" y="860"/>
                    <a:pt x="366" y="860"/>
                    <a:pt x="366" y="860"/>
                  </a:cubicBezTo>
                  <a:cubicBezTo>
                    <a:pt x="366" y="896"/>
                    <a:pt x="395" y="926"/>
                    <a:pt x="431" y="926"/>
                  </a:cubicBezTo>
                  <a:cubicBezTo>
                    <a:pt x="494" y="926"/>
                    <a:pt x="494" y="926"/>
                    <a:pt x="494" y="926"/>
                  </a:cubicBezTo>
                  <a:cubicBezTo>
                    <a:pt x="530" y="926"/>
                    <a:pt x="559" y="896"/>
                    <a:pt x="559" y="860"/>
                  </a:cubicBezTo>
                  <a:cubicBezTo>
                    <a:pt x="559" y="826"/>
                    <a:pt x="559" y="826"/>
                    <a:pt x="559" y="826"/>
                  </a:cubicBezTo>
                  <a:cubicBezTo>
                    <a:pt x="591" y="817"/>
                    <a:pt x="622" y="804"/>
                    <a:pt x="651" y="788"/>
                  </a:cubicBezTo>
                  <a:cubicBezTo>
                    <a:pt x="675" y="812"/>
                    <a:pt x="675" y="812"/>
                    <a:pt x="675" y="812"/>
                  </a:cubicBezTo>
                  <a:cubicBezTo>
                    <a:pt x="687" y="824"/>
                    <a:pt x="704" y="831"/>
                    <a:pt x="721" y="831"/>
                  </a:cubicBezTo>
                  <a:cubicBezTo>
                    <a:pt x="739" y="831"/>
                    <a:pt x="755" y="824"/>
                    <a:pt x="767" y="812"/>
                  </a:cubicBezTo>
                  <a:cubicBezTo>
                    <a:pt x="811" y="768"/>
                    <a:pt x="811" y="768"/>
                    <a:pt x="811" y="768"/>
                  </a:cubicBezTo>
                  <a:cubicBezTo>
                    <a:pt x="837" y="742"/>
                    <a:pt x="837" y="700"/>
                    <a:pt x="811" y="675"/>
                  </a:cubicBezTo>
                  <a:cubicBezTo>
                    <a:pt x="787" y="651"/>
                    <a:pt x="787" y="651"/>
                    <a:pt x="787" y="651"/>
                  </a:cubicBezTo>
                  <a:cubicBezTo>
                    <a:pt x="804" y="622"/>
                    <a:pt x="817" y="592"/>
                    <a:pt x="825" y="560"/>
                  </a:cubicBezTo>
                  <a:lnTo>
                    <a:pt x="859" y="560"/>
                  </a:lnTo>
                  <a:close/>
                  <a:moveTo>
                    <a:pt x="774" y="525"/>
                  </a:moveTo>
                  <a:cubicBezTo>
                    <a:pt x="766" y="566"/>
                    <a:pt x="750" y="604"/>
                    <a:pt x="726" y="639"/>
                  </a:cubicBezTo>
                  <a:cubicBezTo>
                    <a:pt x="718" y="651"/>
                    <a:pt x="720" y="666"/>
                    <a:pt x="730" y="676"/>
                  </a:cubicBezTo>
                  <a:cubicBezTo>
                    <a:pt x="770" y="716"/>
                    <a:pt x="770" y="716"/>
                    <a:pt x="770" y="716"/>
                  </a:cubicBezTo>
                  <a:cubicBezTo>
                    <a:pt x="773" y="719"/>
                    <a:pt x="773" y="724"/>
                    <a:pt x="770" y="727"/>
                  </a:cubicBezTo>
                  <a:cubicBezTo>
                    <a:pt x="726" y="771"/>
                    <a:pt x="726" y="771"/>
                    <a:pt x="726" y="771"/>
                  </a:cubicBezTo>
                  <a:cubicBezTo>
                    <a:pt x="724" y="773"/>
                    <a:pt x="722" y="773"/>
                    <a:pt x="721" y="773"/>
                  </a:cubicBezTo>
                  <a:cubicBezTo>
                    <a:pt x="719" y="773"/>
                    <a:pt x="717" y="773"/>
                    <a:pt x="715" y="771"/>
                  </a:cubicBezTo>
                  <a:cubicBezTo>
                    <a:pt x="675" y="731"/>
                    <a:pt x="675" y="731"/>
                    <a:pt x="675" y="731"/>
                  </a:cubicBezTo>
                  <a:cubicBezTo>
                    <a:pt x="665" y="721"/>
                    <a:pt x="650" y="720"/>
                    <a:pt x="638" y="727"/>
                  </a:cubicBezTo>
                  <a:cubicBezTo>
                    <a:pt x="604" y="751"/>
                    <a:pt x="565" y="766"/>
                    <a:pt x="524" y="775"/>
                  </a:cubicBezTo>
                  <a:cubicBezTo>
                    <a:pt x="511" y="777"/>
                    <a:pt x="501" y="789"/>
                    <a:pt x="501" y="803"/>
                  </a:cubicBezTo>
                  <a:cubicBezTo>
                    <a:pt x="501" y="860"/>
                    <a:pt x="501" y="860"/>
                    <a:pt x="501" y="860"/>
                  </a:cubicBezTo>
                  <a:cubicBezTo>
                    <a:pt x="501" y="864"/>
                    <a:pt x="497" y="868"/>
                    <a:pt x="493" y="868"/>
                  </a:cubicBezTo>
                  <a:cubicBezTo>
                    <a:pt x="431" y="868"/>
                    <a:pt x="431" y="868"/>
                    <a:pt x="431" y="868"/>
                  </a:cubicBezTo>
                  <a:cubicBezTo>
                    <a:pt x="427" y="868"/>
                    <a:pt x="423" y="864"/>
                    <a:pt x="423" y="860"/>
                  </a:cubicBezTo>
                  <a:cubicBezTo>
                    <a:pt x="423" y="803"/>
                    <a:pt x="423" y="803"/>
                    <a:pt x="423" y="803"/>
                  </a:cubicBezTo>
                  <a:cubicBezTo>
                    <a:pt x="423" y="789"/>
                    <a:pt x="414" y="778"/>
                    <a:pt x="400" y="775"/>
                  </a:cubicBezTo>
                  <a:cubicBezTo>
                    <a:pt x="359" y="767"/>
                    <a:pt x="321" y="751"/>
                    <a:pt x="286" y="727"/>
                  </a:cubicBezTo>
                  <a:cubicBezTo>
                    <a:pt x="281" y="724"/>
                    <a:pt x="275" y="723"/>
                    <a:pt x="270" y="723"/>
                  </a:cubicBezTo>
                  <a:cubicBezTo>
                    <a:pt x="262" y="723"/>
                    <a:pt x="255" y="725"/>
                    <a:pt x="249" y="731"/>
                  </a:cubicBezTo>
                  <a:cubicBezTo>
                    <a:pt x="209" y="772"/>
                    <a:pt x="209" y="772"/>
                    <a:pt x="209" y="772"/>
                  </a:cubicBezTo>
                  <a:cubicBezTo>
                    <a:pt x="207" y="773"/>
                    <a:pt x="205" y="774"/>
                    <a:pt x="204" y="774"/>
                  </a:cubicBezTo>
                  <a:cubicBezTo>
                    <a:pt x="202" y="774"/>
                    <a:pt x="200" y="773"/>
                    <a:pt x="198" y="772"/>
                  </a:cubicBezTo>
                  <a:cubicBezTo>
                    <a:pt x="154" y="728"/>
                    <a:pt x="154" y="728"/>
                    <a:pt x="154" y="728"/>
                  </a:cubicBezTo>
                  <a:cubicBezTo>
                    <a:pt x="151" y="724"/>
                    <a:pt x="151" y="720"/>
                    <a:pt x="154" y="716"/>
                  </a:cubicBezTo>
                  <a:cubicBezTo>
                    <a:pt x="195" y="676"/>
                    <a:pt x="195" y="676"/>
                    <a:pt x="195" y="676"/>
                  </a:cubicBezTo>
                  <a:cubicBezTo>
                    <a:pt x="205" y="666"/>
                    <a:pt x="206" y="651"/>
                    <a:pt x="198" y="640"/>
                  </a:cubicBezTo>
                  <a:cubicBezTo>
                    <a:pt x="175" y="605"/>
                    <a:pt x="159" y="566"/>
                    <a:pt x="151" y="525"/>
                  </a:cubicBezTo>
                  <a:cubicBezTo>
                    <a:pt x="148" y="512"/>
                    <a:pt x="136" y="502"/>
                    <a:pt x="122" y="502"/>
                  </a:cubicBezTo>
                  <a:cubicBezTo>
                    <a:pt x="65" y="502"/>
                    <a:pt x="65" y="502"/>
                    <a:pt x="65" y="502"/>
                  </a:cubicBezTo>
                  <a:cubicBezTo>
                    <a:pt x="61" y="502"/>
                    <a:pt x="58" y="499"/>
                    <a:pt x="58" y="494"/>
                  </a:cubicBezTo>
                  <a:cubicBezTo>
                    <a:pt x="58" y="432"/>
                    <a:pt x="58" y="432"/>
                    <a:pt x="58" y="432"/>
                  </a:cubicBezTo>
                  <a:cubicBezTo>
                    <a:pt x="58" y="428"/>
                    <a:pt x="61" y="424"/>
                    <a:pt x="65" y="424"/>
                  </a:cubicBezTo>
                  <a:cubicBezTo>
                    <a:pt x="122" y="424"/>
                    <a:pt x="122" y="424"/>
                    <a:pt x="122" y="424"/>
                  </a:cubicBezTo>
                  <a:cubicBezTo>
                    <a:pt x="136" y="424"/>
                    <a:pt x="148" y="414"/>
                    <a:pt x="151" y="401"/>
                  </a:cubicBezTo>
                  <a:cubicBezTo>
                    <a:pt x="159" y="360"/>
                    <a:pt x="175" y="322"/>
                    <a:pt x="198" y="287"/>
                  </a:cubicBezTo>
                  <a:cubicBezTo>
                    <a:pt x="206" y="275"/>
                    <a:pt x="204" y="260"/>
                    <a:pt x="195" y="250"/>
                  </a:cubicBezTo>
                  <a:cubicBezTo>
                    <a:pt x="154" y="210"/>
                    <a:pt x="154" y="210"/>
                    <a:pt x="154" y="210"/>
                  </a:cubicBezTo>
                  <a:cubicBezTo>
                    <a:pt x="152" y="208"/>
                    <a:pt x="152" y="206"/>
                    <a:pt x="152" y="204"/>
                  </a:cubicBezTo>
                  <a:cubicBezTo>
                    <a:pt x="152" y="203"/>
                    <a:pt x="152" y="201"/>
                    <a:pt x="154" y="199"/>
                  </a:cubicBezTo>
                  <a:cubicBezTo>
                    <a:pt x="198" y="155"/>
                    <a:pt x="198" y="155"/>
                    <a:pt x="198" y="155"/>
                  </a:cubicBezTo>
                  <a:cubicBezTo>
                    <a:pt x="200" y="153"/>
                    <a:pt x="202" y="153"/>
                    <a:pt x="203" y="153"/>
                  </a:cubicBezTo>
                  <a:cubicBezTo>
                    <a:pt x="205" y="153"/>
                    <a:pt x="207" y="153"/>
                    <a:pt x="209" y="155"/>
                  </a:cubicBezTo>
                  <a:cubicBezTo>
                    <a:pt x="249" y="195"/>
                    <a:pt x="249" y="195"/>
                    <a:pt x="249" y="195"/>
                  </a:cubicBezTo>
                  <a:cubicBezTo>
                    <a:pt x="259" y="205"/>
                    <a:pt x="274" y="206"/>
                    <a:pt x="286" y="199"/>
                  </a:cubicBezTo>
                  <a:cubicBezTo>
                    <a:pt x="320" y="175"/>
                    <a:pt x="359" y="160"/>
                    <a:pt x="400" y="151"/>
                  </a:cubicBezTo>
                  <a:cubicBezTo>
                    <a:pt x="413" y="149"/>
                    <a:pt x="423" y="137"/>
                    <a:pt x="423" y="123"/>
                  </a:cubicBezTo>
                  <a:cubicBezTo>
                    <a:pt x="423" y="66"/>
                    <a:pt x="423" y="66"/>
                    <a:pt x="423" y="66"/>
                  </a:cubicBezTo>
                  <a:cubicBezTo>
                    <a:pt x="423" y="62"/>
                    <a:pt x="427" y="59"/>
                    <a:pt x="431" y="59"/>
                  </a:cubicBezTo>
                  <a:cubicBezTo>
                    <a:pt x="493" y="59"/>
                    <a:pt x="493" y="59"/>
                    <a:pt x="493" y="59"/>
                  </a:cubicBezTo>
                  <a:cubicBezTo>
                    <a:pt x="497" y="59"/>
                    <a:pt x="501" y="62"/>
                    <a:pt x="501" y="66"/>
                  </a:cubicBezTo>
                  <a:cubicBezTo>
                    <a:pt x="501" y="123"/>
                    <a:pt x="501" y="123"/>
                    <a:pt x="501" y="123"/>
                  </a:cubicBezTo>
                  <a:cubicBezTo>
                    <a:pt x="501" y="137"/>
                    <a:pt x="510" y="149"/>
                    <a:pt x="524" y="152"/>
                  </a:cubicBezTo>
                  <a:cubicBezTo>
                    <a:pt x="565" y="160"/>
                    <a:pt x="603" y="176"/>
                    <a:pt x="638" y="199"/>
                  </a:cubicBezTo>
                  <a:cubicBezTo>
                    <a:pt x="650" y="207"/>
                    <a:pt x="665" y="205"/>
                    <a:pt x="675" y="196"/>
                  </a:cubicBezTo>
                  <a:cubicBezTo>
                    <a:pt x="715" y="155"/>
                    <a:pt x="715" y="155"/>
                    <a:pt x="715" y="155"/>
                  </a:cubicBezTo>
                  <a:cubicBezTo>
                    <a:pt x="717" y="153"/>
                    <a:pt x="719" y="153"/>
                    <a:pt x="720" y="153"/>
                  </a:cubicBezTo>
                  <a:cubicBezTo>
                    <a:pt x="722" y="153"/>
                    <a:pt x="724" y="153"/>
                    <a:pt x="726" y="155"/>
                  </a:cubicBezTo>
                  <a:cubicBezTo>
                    <a:pt x="770" y="199"/>
                    <a:pt x="770" y="199"/>
                    <a:pt x="770" y="199"/>
                  </a:cubicBezTo>
                  <a:cubicBezTo>
                    <a:pt x="773" y="202"/>
                    <a:pt x="773" y="207"/>
                    <a:pt x="770" y="210"/>
                  </a:cubicBezTo>
                  <a:cubicBezTo>
                    <a:pt x="729" y="251"/>
                    <a:pt x="729" y="251"/>
                    <a:pt x="729" y="251"/>
                  </a:cubicBezTo>
                  <a:cubicBezTo>
                    <a:pt x="719" y="260"/>
                    <a:pt x="718" y="276"/>
                    <a:pt x="726" y="287"/>
                  </a:cubicBezTo>
                  <a:cubicBezTo>
                    <a:pt x="749" y="322"/>
                    <a:pt x="765" y="360"/>
                    <a:pt x="773" y="401"/>
                  </a:cubicBezTo>
                  <a:cubicBezTo>
                    <a:pt x="776" y="415"/>
                    <a:pt x="788" y="425"/>
                    <a:pt x="802" y="425"/>
                  </a:cubicBezTo>
                  <a:cubicBezTo>
                    <a:pt x="859" y="425"/>
                    <a:pt x="859" y="425"/>
                    <a:pt x="859" y="425"/>
                  </a:cubicBezTo>
                  <a:cubicBezTo>
                    <a:pt x="863" y="425"/>
                    <a:pt x="866" y="428"/>
                    <a:pt x="866" y="432"/>
                  </a:cubicBezTo>
                  <a:cubicBezTo>
                    <a:pt x="866" y="494"/>
                    <a:pt x="866" y="494"/>
                    <a:pt x="866" y="494"/>
                  </a:cubicBezTo>
                  <a:cubicBezTo>
                    <a:pt x="866" y="499"/>
                    <a:pt x="863" y="502"/>
                    <a:pt x="859" y="502"/>
                  </a:cubicBezTo>
                  <a:cubicBezTo>
                    <a:pt x="802" y="502"/>
                    <a:pt x="802" y="502"/>
                    <a:pt x="802" y="502"/>
                  </a:cubicBezTo>
                  <a:cubicBezTo>
                    <a:pt x="788" y="502"/>
                    <a:pt x="776" y="511"/>
                    <a:pt x="774" y="525"/>
                  </a:cubicBezTo>
                  <a:close/>
                  <a:moveTo>
                    <a:pt x="774" y="525"/>
                  </a:moveTo>
                  <a:cubicBezTo>
                    <a:pt x="774" y="525"/>
                    <a:pt x="774" y="525"/>
                    <a:pt x="774" y="5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43" name="Freeform 59"/>
            <p:cNvSpPr>
              <a:spLocks noEditPoints="1"/>
            </p:cNvSpPr>
            <p:nvPr/>
          </p:nvSpPr>
          <p:spPr bwMode="auto">
            <a:xfrm>
              <a:off x="4004" y="1551"/>
              <a:ext cx="452" cy="451"/>
            </a:xfrm>
            <a:custGeom>
              <a:avLst/>
              <a:gdLst>
                <a:gd name="T0" fmla="*/ 186 w 372"/>
                <a:gd name="T1" fmla="*/ 0 h 372"/>
                <a:gd name="T2" fmla="*/ 0 w 372"/>
                <a:gd name="T3" fmla="*/ 186 h 372"/>
                <a:gd name="T4" fmla="*/ 186 w 372"/>
                <a:gd name="T5" fmla="*/ 372 h 372"/>
                <a:gd name="T6" fmla="*/ 372 w 372"/>
                <a:gd name="T7" fmla="*/ 186 h 372"/>
                <a:gd name="T8" fmla="*/ 186 w 372"/>
                <a:gd name="T9" fmla="*/ 0 h 372"/>
                <a:gd name="T10" fmla="*/ 186 w 372"/>
                <a:gd name="T11" fmla="*/ 314 h 372"/>
                <a:gd name="T12" fmla="*/ 58 w 372"/>
                <a:gd name="T13" fmla="*/ 186 h 372"/>
                <a:gd name="T14" fmla="*/ 186 w 372"/>
                <a:gd name="T15" fmla="*/ 58 h 372"/>
                <a:gd name="T16" fmla="*/ 314 w 372"/>
                <a:gd name="T17" fmla="*/ 186 h 372"/>
                <a:gd name="T18" fmla="*/ 186 w 372"/>
                <a:gd name="T19" fmla="*/ 314 h 372"/>
                <a:gd name="T20" fmla="*/ 186 w 372"/>
                <a:gd name="T21" fmla="*/ 314 h 372"/>
                <a:gd name="T22" fmla="*/ 186 w 372"/>
                <a:gd name="T23" fmla="*/ 31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 h="372">
                  <a:moveTo>
                    <a:pt x="186" y="0"/>
                  </a:moveTo>
                  <a:cubicBezTo>
                    <a:pt x="83" y="0"/>
                    <a:pt x="0" y="83"/>
                    <a:pt x="0" y="186"/>
                  </a:cubicBezTo>
                  <a:cubicBezTo>
                    <a:pt x="0" y="288"/>
                    <a:pt x="84" y="372"/>
                    <a:pt x="186" y="372"/>
                  </a:cubicBezTo>
                  <a:cubicBezTo>
                    <a:pt x="289" y="372"/>
                    <a:pt x="372" y="288"/>
                    <a:pt x="372" y="186"/>
                  </a:cubicBezTo>
                  <a:cubicBezTo>
                    <a:pt x="372" y="83"/>
                    <a:pt x="289" y="0"/>
                    <a:pt x="186" y="0"/>
                  </a:cubicBezTo>
                  <a:close/>
                  <a:moveTo>
                    <a:pt x="186" y="314"/>
                  </a:moveTo>
                  <a:cubicBezTo>
                    <a:pt x="115" y="314"/>
                    <a:pt x="58" y="256"/>
                    <a:pt x="58" y="186"/>
                  </a:cubicBezTo>
                  <a:cubicBezTo>
                    <a:pt x="58" y="115"/>
                    <a:pt x="115" y="58"/>
                    <a:pt x="186" y="58"/>
                  </a:cubicBezTo>
                  <a:cubicBezTo>
                    <a:pt x="257" y="58"/>
                    <a:pt x="314" y="115"/>
                    <a:pt x="314" y="186"/>
                  </a:cubicBezTo>
                  <a:cubicBezTo>
                    <a:pt x="314" y="256"/>
                    <a:pt x="257" y="314"/>
                    <a:pt x="186" y="314"/>
                  </a:cubicBezTo>
                  <a:close/>
                  <a:moveTo>
                    <a:pt x="186" y="314"/>
                  </a:moveTo>
                  <a:cubicBezTo>
                    <a:pt x="186" y="314"/>
                    <a:pt x="186" y="314"/>
                    <a:pt x="186"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grpSp>
        <p:nvGrpSpPr>
          <p:cNvPr id="44" name="Group 4"/>
          <p:cNvGrpSpPr>
            <a:grpSpLocks noChangeAspect="1"/>
          </p:cNvGrpSpPr>
          <p:nvPr/>
        </p:nvGrpSpPr>
        <p:grpSpPr bwMode="auto">
          <a:xfrm>
            <a:off x="9020360" y="2555089"/>
            <a:ext cx="493422" cy="445375"/>
            <a:chOff x="2926" y="1335"/>
            <a:chExt cx="1828" cy="1650"/>
          </a:xfrm>
          <a:solidFill>
            <a:srgbClr val="4A206A"/>
          </a:solidFill>
        </p:grpSpPr>
        <p:sp>
          <p:nvSpPr>
            <p:cNvPr id="45" name="Freeform 5"/>
            <p:cNvSpPr>
              <a:spLocks noEditPoints="1"/>
            </p:cNvSpPr>
            <p:nvPr/>
          </p:nvSpPr>
          <p:spPr bwMode="auto">
            <a:xfrm>
              <a:off x="2926" y="1335"/>
              <a:ext cx="1828" cy="1650"/>
            </a:xfrm>
            <a:custGeom>
              <a:avLst/>
              <a:gdLst>
                <a:gd name="T0" fmla="*/ 1480 w 1504"/>
                <a:gd name="T1" fmla="*/ 0 h 1360"/>
                <a:gd name="T2" fmla="*/ 24 w 1504"/>
                <a:gd name="T3" fmla="*/ 0 h 1360"/>
                <a:gd name="T4" fmla="*/ 0 w 1504"/>
                <a:gd name="T5" fmla="*/ 24 h 1360"/>
                <a:gd name="T6" fmla="*/ 0 w 1504"/>
                <a:gd name="T7" fmla="*/ 1336 h 1360"/>
                <a:gd name="T8" fmla="*/ 24 w 1504"/>
                <a:gd name="T9" fmla="*/ 1360 h 1360"/>
                <a:gd name="T10" fmla="*/ 1480 w 1504"/>
                <a:gd name="T11" fmla="*/ 1360 h 1360"/>
                <a:gd name="T12" fmla="*/ 1504 w 1504"/>
                <a:gd name="T13" fmla="*/ 1336 h 1360"/>
                <a:gd name="T14" fmla="*/ 1504 w 1504"/>
                <a:gd name="T15" fmla="*/ 24 h 1360"/>
                <a:gd name="T16" fmla="*/ 1480 w 1504"/>
                <a:gd name="T17" fmla="*/ 0 h 1360"/>
                <a:gd name="T18" fmla="*/ 1456 w 1504"/>
                <a:gd name="T19" fmla="*/ 1312 h 1360"/>
                <a:gd name="T20" fmla="*/ 48 w 1504"/>
                <a:gd name="T21" fmla="*/ 1312 h 1360"/>
                <a:gd name="T22" fmla="*/ 48 w 1504"/>
                <a:gd name="T23" fmla="*/ 48 h 1360"/>
                <a:gd name="T24" fmla="*/ 936 w 1504"/>
                <a:gd name="T25" fmla="*/ 48 h 1360"/>
                <a:gd name="T26" fmla="*/ 936 w 1504"/>
                <a:gd name="T27" fmla="*/ 192 h 1360"/>
                <a:gd name="T28" fmla="*/ 120 w 1504"/>
                <a:gd name="T29" fmla="*/ 192 h 1360"/>
                <a:gd name="T30" fmla="*/ 96 w 1504"/>
                <a:gd name="T31" fmla="*/ 216 h 1360"/>
                <a:gd name="T32" fmla="*/ 120 w 1504"/>
                <a:gd name="T33" fmla="*/ 240 h 1360"/>
                <a:gd name="T34" fmla="*/ 1384 w 1504"/>
                <a:gd name="T35" fmla="*/ 240 h 1360"/>
                <a:gd name="T36" fmla="*/ 1408 w 1504"/>
                <a:gd name="T37" fmla="*/ 216 h 1360"/>
                <a:gd name="T38" fmla="*/ 1384 w 1504"/>
                <a:gd name="T39" fmla="*/ 192 h 1360"/>
                <a:gd name="T40" fmla="*/ 984 w 1504"/>
                <a:gd name="T41" fmla="*/ 192 h 1360"/>
                <a:gd name="T42" fmla="*/ 984 w 1504"/>
                <a:gd name="T43" fmla="*/ 48 h 1360"/>
                <a:gd name="T44" fmla="*/ 1456 w 1504"/>
                <a:gd name="T45" fmla="*/ 48 h 1360"/>
                <a:gd name="T46" fmla="*/ 1456 w 1504"/>
                <a:gd name="T47" fmla="*/ 1312 h 1360"/>
                <a:gd name="T48" fmla="*/ 1456 w 1504"/>
                <a:gd name="T49" fmla="*/ 1312 h 1360"/>
                <a:gd name="T50" fmla="*/ 1456 w 1504"/>
                <a:gd name="T51" fmla="*/ 131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4" h="1360">
                  <a:moveTo>
                    <a:pt x="1480" y="0"/>
                  </a:moveTo>
                  <a:cubicBezTo>
                    <a:pt x="24" y="0"/>
                    <a:pt x="24" y="0"/>
                    <a:pt x="24" y="0"/>
                  </a:cubicBezTo>
                  <a:cubicBezTo>
                    <a:pt x="11" y="0"/>
                    <a:pt x="0" y="11"/>
                    <a:pt x="0" y="24"/>
                  </a:cubicBezTo>
                  <a:cubicBezTo>
                    <a:pt x="0" y="1336"/>
                    <a:pt x="0" y="1336"/>
                    <a:pt x="0" y="1336"/>
                  </a:cubicBezTo>
                  <a:cubicBezTo>
                    <a:pt x="0" y="1349"/>
                    <a:pt x="11" y="1360"/>
                    <a:pt x="24" y="1360"/>
                  </a:cubicBezTo>
                  <a:cubicBezTo>
                    <a:pt x="1480" y="1360"/>
                    <a:pt x="1480" y="1360"/>
                    <a:pt x="1480" y="1360"/>
                  </a:cubicBezTo>
                  <a:cubicBezTo>
                    <a:pt x="1493" y="1360"/>
                    <a:pt x="1504" y="1349"/>
                    <a:pt x="1504" y="1336"/>
                  </a:cubicBezTo>
                  <a:cubicBezTo>
                    <a:pt x="1504" y="24"/>
                    <a:pt x="1504" y="24"/>
                    <a:pt x="1504" y="24"/>
                  </a:cubicBezTo>
                  <a:cubicBezTo>
                    <a:pt x="1504" y="11"/>
                    <a:pt x="1493" y="0"/>
                    <a:pt x="1480" y="0"/>
                  </a:cubicBezTo>
                  <a:close/>
                  <a:moveTo>
                    <a:pt x="1456" y="1312"/>
                  </a:moveTo>
                  <a:cubicBezTo>
                    <a:pt x="48" y="1312"/>
                    <a:pt x="48" y="1312"/>
                    <a:pt x="48" y="1312"/>
                  </a:cubicBezTo>
                  <a:cubicBezTo>
                    <a:pt x="48" y="48"/>
                    <a:pt x="48" y="48"/>
                    <a:pt x="48" y="48"/>
                  </a:cubicBezTo>
                  <a:cubicBezTo>
                    <a:pt x="936" y="48"/>
                    <a:pt x="936" y="48"/>
                    <a:pt x="936" y="48"/>
                  </a:cubicBezTo>
                  <a:cubicBezTo>
                    <a:pt x="936" y="192"/>
                    <a:pt x="936" y="192"/>
                    <a:pt x="936" y="192"/>
                  </a:cubicBezTo>
                  <a:cubicBezTo>
                    <a:pt x="120" y="192"/>
                    <a:pt x="120" y="192"/>
                    <a:pt x="120" y="192"/>
                  </a:cubicBezTo>
                  <a:cubicBezTo>
                    <a:pt x="107" y="192"/>
                    <a:pt x="96" y="203"/>
                    <a:pt x="96" y="216"/>
                  </a:cubicBezTo>
                  <a:cubicBezTo>
                    <a:pt x="96" y="229"/>
                    <a:pt x="107" y="240"/>
                    <a:pt x="120" y="240"/>
                  </a:cubicBezTo>
                  <a:cubicBezTo>
                    <a:pt x="1384" y="240"/>
                    <a:pt x="1384" y="240"/>
                    <a:pt x="1384" y="240"/>
                  </a:cubicBezTo>
                  <a:cubicBezTo>
                    <a:pt x="1397" y="240"/>
                    <a:pt x="1408" y="229"/>
                    <a:pt x="1408" y="216"/>
                  </a:cubicBezTo>
                  <a:cubicBezTo>
                    <a:pt x="1408" y="203"/>
                    <a:pt x="1397" y="192"/>
                    <a:pt x="1384" y="192"/>
                  </a:cubicBezTo>
                  <a:cubicBezTo>
                    <a:pt x="984" y="192"/>
                    <a:pt x="984" y="192"/>
                    <a:pt x="984" y="192"/>
                  </a:cubicBezTo>
                  <a:cubicBezTo>
                    <a:pt x="984" y="48"/>
                    <a:pt x="984" y="48"/>
                    <a:pt x="984" y="48"/>
                  </a:cubicBezTo>
                  <a:cubicBezTo>
                    <a:pt x="1456" y="48"/>
                    <a:pt x="1456" y="48"/>
                    <a:pt x="1456" y="48"/>
                  </a:cubicBezTo>
                  <a:lnTo>
                    <a:pt x="1456" y="1312"/>
                  </a:lnTo>
                  <a:close/>
                  <a:moveTo>
                    <a:pt x="1456" y="1312"/>
                  </a:moveTo>
                  <a:cubicBezTo>
                    <a:pt x="1456" y="1312"/>
                    <a:pt x="1456" y="1312"/>
                    <a:pt x="1456" y="1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46" name="Freeform 6"/>
            <p:cNvSpPr>
              <a:spLocks noEditPoints="1"/>
            </p:cNvSpPr>
            <p:nvPr/>
          </p:nvSpPr>
          <p:spPr bwMode="auto">
            <a:xfrm>
              <a:off x="4381" y="1452"/>
              <a:ext cx="58" cy="58"/>
            </a:xfrm>
            <a:custGeom>
              <a:avLst/>
              <a:gdLst>
                <a:gd name="T0" fmla="*/ 48 w 48"/>
                <a:gd name="T1" fmla="*/ 24 h 48"/>
                <a:gd name="T2" fmla="*/ 24 w 48"/>
                <a:gd name="T3" fmla="*/ 48 h 48"/>
                <a:gd name="T4" fmla="*/ 0 w 48"/>
                <a:gd name="T5" fmla="*/ 24 h 48"/>
                <a:gd name="T6" fmla="*/ 24 w 48"/>
                <a:gd name="T7" fmla="*/ 0 h 48"/>
                <a:gd name="T8" fmla="*/ 48 w 48"/>
                <a:gd name="T9" fmla="*/ 24 h 48"/>
                <a:gd name="T10" fmla="*/ 48 w 48"/>
                <a:gd name="T11" fmla="*/ 24 h 48"/>
                <a:gd name="T12" fmla="*/ 48 w 48"/>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48" y="24"/>
                  </a:moveTo>
                  <a:cubicBezTo>
                    <a:pt x="48" y="37"/>
                    <a:pt x="37" y="48"/>
                    <a:pt x="24" y="48"/>
                  </a:cubicBezTo>
                  <a:cubicBezTo>
                    <a:pt x="11" y="48"/>
                    <a:pt x="0" y="37"/>
                    <a:pt x="0" y="24"/>
                  </a:cubicBezTo>
                  <a:cubicBezTo>
                    <a:pt x="0" y="11"/>
                    <a:pt x="11" y="0"/>
                    <a:pt x="24" y="0"/>
                  </a:cubicBezTo>
                  <a:cubicBezTo>
                    <a:pt x="37" y="0"/>
                    <a:pt x="48" y="11"/>
                    <a:pt x="48" y="24"/>
                  </a:cubicBezTo>
                  <a:close/>
                  <a:moveTo>
                    <a:pt x="48" y="24"/>
                  </a:moveTo>
                  <a:cubicBezTo>
                    <a:pt x="48" y="24"/>
                    <a:pt x="48" y="24"/>
                    <a:pt x="4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47" name="Freeform 7"/>
            <p:cNvSpPr>
              <a:spLocks noEditPoints="1"/>
            </p:cNvSpPr>
            <p:nvPr/>
          </p:nvSpPr>
          <p:spPr bwMode="auto">
            <a:xfrm>
              <a:off x="4222" y="1452"/>
              <a:ext cx="58" cy="58"/>
            </a:xfrm>
            <a:custGeom>
              <a:avLst/>
              <a:gdLst>
                <a:gd name="T0" fmla="*/ 48 w 48"/>
                <a:gd name="T1" fmla="*/ 24 h 48"/>
                <a:gd name="T2" fmla="*/ 24 w 48"/>
                <a:gd name="T3" fmla="*/ 48 h 48"/>
                <a:gd name="T4" fmla="*/ 0 w 48"/>
                <a:gd name="T5" fmla="*/ 24 h 48"/>
                <a:gd name="T6" fmla="*/ 24 w 48"/>
                <a:gd name="T7" fmla="*/ 0 h 48"/>
                <a:gd name="T8" fmla="*/ 48 w 48"/>
                <a:gd name="T9" fmla="*/ 24 h 48"/>
                <a:gd name="T10" fmla="*/ 48 w 48"/>
                <a:gd name="T11" fmla="*/ 24 h 48"/>
                <a:gd name="T12" fmla="*/ 48 w 48"/>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48" y="24"/>
                  </a:moveTo>
                  <a:cubicBezTo>
                    <a:pt x="48" y="37"/>
                    <a:pt x="37" y="48"/>
                    <a:pt x="24" y="48"/>
                  </a:cubicBezTo>
                  <a:cubicBezTo>
                    <a:pt x="10" y="48"/>
                    <a:pt x="0" y="37"/>
                    <a:pt x="0" y="24"/>
                  </a:cubicBezTo>
                  <a:cubicBezTo>
                    <a:pt x="0" y="11"/>
                    <a:pt x="10" y="0"/>
                    <a:pt x="24" y="0"/>
                  </a:cubicBezTo>
                  <a:cubicBezTo>
                    <a:pt x="37" y="0"/>
                    <a:pt x="48" y="11"/>
                    <a:pt x="48" y="24"/>
                  </a:cubicBezTo>
                  <a:close/>
                  <a:moveTo>
                    <a:pt x="48" y="24"/>
                  </a:moveTo>
                  <a:cubicBezTo>
                    <a:pt x="48" y="24"/>
                    <a:pt x="48" y="24"/>
                    <a:pt x="4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48" name="Freeform 8"/>
            <p:cNvSpPr>
              <a:spLocks noEditPoints="1"/>
            </p:cNvSpPr>
            <p:nvPr/>
          </p:nvSpPr>
          <p:spPr bwMode="auto">
            <a:xfrm>
              <a:off x="4540" y="1452"/>
              <a:ext cx="58" cy="58"/>
            </a:xfrm>
            <a:custGeom>
              <a:avLst/>
              <a:gdLst>
                <a:gd name="T0" fmla="*/ 48 w 48"/>
                <a:gd name="T1" fmla="*/ 24 h 48"/>
                <a:gd name="T2" fmla="*/ 24 w 48"/>
                <a:gd name="T3" fmla="*/ 48 h 48"/>
                <a:gd name="T4" fmla="*/ 0 w 48"/>
                <a:gd name="T5" fmla="*/ 24 h 48"/>
                <a:gd name="T6" fmla="*/ 24 w 48"/>
                <a:gd name="T7" fmla="*/ 0 h 48"/>
                <a:gd name="T8" fmla="*/ 48 w 48"/>
                <a:gd name="T9" fmla="*/ 24 h 48"/>
                <a:gd name="T10" fmla="*/ 48 w 48"/>
                <a:gd name="T11" fmla="*/ 24 h 48"/>
                <a:gd name="T12" fmla="*/ 48 w 48"/>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48" y="24"/>
                  </a:moveTo>
                  <a:cubicBezTo>
                    <a:pt x="48" y="37"/>
                    <a:pt x="37" y="48"/>
                    <a:pt x="24" y="48"/>
                  </a:cubicBezTo>
                  <a:cubicBezTo>
                    <a:pt x="11" y="48"/>
                    <a:pt x="0" y="37"/>
                    <a:pt x="0" y="24"/>
                  </a:cubicBezTo>
                  <a:cubicBezTo>
                    <a:pt x="0" y="11"/>
                    <a:pt x="11" y="0"/>
                    <a:pt x="24" y="0"/>
                  </a:cubicBezTo>
                  <a:cubicBezTo>
                    <a:pt x="37" y="0"/>
                    <a:pt x="48" y="11"/>
                    <a:pt x="48" y="24"/>
                  </a:cubicBezTo>
                  <a:close/>
                  <a:moveTo>
                    <a:pt x="48" y="24"/>
                  </a:moveTo>
                  <a:cubicBezTo>
                    <a:pt x="48" y="24"/>
                    <a:pt x="48" y="24"/>
                    <a:pt x="48"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9" name="Freeform 9"/>
            <p:cNvSpPr>
              <a:spLocks noEditPoints="1"/>
            </p:cNvSpPr>
            <p:nvPr/>
          </p:nvSpPr>
          <p:spPr bwMode="auto">
            <a:xfrm>
              <a:off x="3624" y="2050"/>
              <a:ext cx="432" cy="431"/>
            </a:xfrm>
            <a:custGeom>
              <a:avLst/>
              <a:gdLst>
                <a:gd name="T0" fmla="*/ 178 w 356"/>
                <a:gd name="T1" fmla="*/ 0 h 356"/>
                <a:gd name="T2" fmla="*/ 0 w 356"/>
                <a:gd name="T3" fmla="*/ 178 h 356"/>
                <a:gd name="T4" fmla="*/ 178 w 356"/>
                <a:gd name="T5" fmla="*/ 356 h 356"/>
                <a:gd name="T6" fmla="*/ 259 w 356"/>
                <a:gd name="T7" fmla="*/ 336 h 356"/>
                <a:gd name="T8" fmla="*/ 270 w 356"/>
                <a:gd name="T9" fmla="*/ 304 h 356"/>
                <a:gd name="T10" fmla="*/ 237 w 356"/>
                <a:gd name="T11" fmla="*/ 294 h 356"/>
                <a:gd name="T12" fmla="*/ 178 w 356"/>
                <a:gd name="T13" fmla="*/ 308 h 356"/>
                <a:gd name="T14" fmla="*/ 48 w 356"/>
                <a:gd name="T15" fmla="*/ 178 h 356"/>
                <a:gd name="T16" fmla="*/ 178 w 356"/>
                <a:gd name="T17" fmla="*/ 48 h 356"/>
                <a:gd name="T18" fmla="*/ 308 w 356"/>
                <a:gd name="T19" fmla="*/ 178 h 356"/>
                <a:gd name="T20" fmla="*/ 293 w 356"/>
                <a:gd name="T21" fmla="*/ 238 h 356"/>
                <a:gd name="T22" fmla="*/ 304 w 356"/>
                <a:gd name="T23" fmla="*/ 270 h 356"/>
                <a:gd name="T24" fmla="*/ 336 w 356"/>
                <a:gd name="T25" fmla="*/ 260 h 356"/>
                <a:gd name="T26" fmla="*/ 356 w 356"/>
                <a:gd name="T27" fmla="*/ 178 h 356"/>
                <a:gd name="T28" fmla="*/ 178 w 356"/>
                <a:gd name="T29" fmla="*/ 0 h 356"/>
                <a:gd name="T30" fmla="*/ 178 w 356"/>
                <a:gd name="T31" fmla="*/ 0 h 356"/>
                <a:gd name="T32" fmla="*/ 178 w 356"/>
                <a:gd name="T33"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6" h="356">
                  <a:moveTo>
                    <a:pt x="178" y="0"/>
                  </a:moveTo>
                  <a:cubicBezTo>
                    <a:pt x="80" y="0"/>
                    <a:pt x="0" y="80"/>
                    <a:pt x="0" y="178"/>
                  </a:cubicBezTo>
                  <a:cubicBezTo>
                    <a:pt x="0" y="276"/>
                    <a:pt x="80" y="356"/>
                    <a:pt x="178" y="356"/>
                  </a:cubicBezTo>
                  <a:cubicBezTo>
                    <a:pt x="206" y="356"/>
                    <a:pt x="234" y="349"/>
                    <a:pt x="259" y="336"/>
                  </a:cubicBezTo>
                  <a:cubicBezTo>
                    <a:pt x="271" y="330"/>
                    <a:pt x="276" y="316"/>
                    <a:pt x="270" y="304"/>
                  </a:cubicBezTo>
                  <a:cubicBezTo>
                    <a:pt x="264" y="292"/>
                    <a:pt x="249" y="288"/>
                    <a:pt x="237" y="294"/>
                  </a:cubicBezTo>
                  <a:cubicBezTo>
                    <a:pt x="219" y="303"/>
                    <a:pt x="199" y="308"/>
                    <a:pt x="178" y="308"/>
                  </a:cubicBezTo>
                  <a:cubicBezTo>
                    <a:pt x="106" y="308"/>
                    <a:pt x="48" y="250"/>
                    <a:pt x="48" y="178"/>
                  </a:cubicBezTo>
                  <a:cubicBezTo>
                    <a:pt x="48" y="107"/>
                    <a:pt x="106" y="48"/>
                    <a:pt x="178" y="48"/>
                  </a:cubicBezTo>
                  <a:cubicBezTo>
                    <a:pt x="250" y="48"/>
                    <a:pt x="308" y="107"/>
                    <a:pt x="308" y="178"/>
                  </a:cubicBezTo>
                  <a:cubicBezTo>
                    <a:pt x="308" y="199"/>
                    <a:pt x="303" y="219"/>
                    <a:pt x="293" y="238"/>
                  </a:cubicBezTo>
                  <a:cubicBezTo>
                    <a:pt x="287" y="249"/>
                    <a:pt x="292" y="264"/>
                    <a:pt x="304" y="270"/>
                  </a:cubicBezTo>
                  <a:cubicBezTo>
                    <a:pt x="316" y="276"/>
                    <a:pt x="330" y="271"/>
                    <a:pt x="336" y="260"/>
                  </a:cubicBezTo>
                  <a:cubicBezTo>
                    <a:pt x="349" y="235"/>
                    <a:pt x="356" y="206"/>
                    <a:pt x="356" y="178"/>
                  </a:cubicBezTo>
                  <a:cubicBezTo>
                    <a:pt x="356" y="80"/>
                    <a:pt x="276" y="0"/>
                    <a:pt x="178" y="0"/>
                  </a:cubicBezTo>
                  <a:close/>
                  <a:moveTo>
                    <a:pt x="178" y="0"/>
                  </a:moveTo>
                  <a:cubicBezTo>
                    <a:pt x="178" y="0"/>
                    <a:pt x="178" y="0"/>
                    <a:pt x="1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0" name="Freeform 10"/>
            <p:cNvSpPr>
              <a:spLocks noEditPoints="1"/>
            </p:cNvSpPr>
            <p:nvPr/>
          </p:nvSpPr>
          <p:spPr bwMode="auto">
            <a:xfrm>
              <a:off x="3332" y="1759"/>
              <a:ext cx="1016" cy="1014"/>
            </a:xfrm>
            <a:custGeom>
              <a:avLst/>
              <a:gdLst>
                <a:gd name="T0" fmla="*/ 711 w 836"/>
                <a:gd name="T1" fmla="*/ 330 h 836"/>
                <a:gd name="T2" fmla="*/ 759 w 836"/>
                <a:gd name="T3" fmla="*/ 202 h 836"/>
                <a:gd name="T4" fmla="*/ 759 w 836"/>
                <a:gd name="T5" fmla="*/ 168 h 836"/>
                <a:gd name="T6" fmla="*/ 634 w 836"/>
                <a:gd name="T7" fmla="*/ 77 h 836"/>
                <a:gd name="T8" fmla="*/ 506 w 836"/>
                <a:gd name="T9" fmla="*/ 125 h 836"/>
                <a:gd name="T10" fmla="*/ 482 w 836"/>
                <a:gd name="T11" fmla="*/ 0 h 836"/>
                <a:gd name="T12" fmla="*/ 330 w 836"/>
                <a:gd name="T13" fmla="*/ 24 h 836"/>
                <a:gd name="T14" fmla="*/ 273 w 836"/>
                <a:gd name="T15" fmla="*/ 149 h 836"/>
                <a:gd name="T16" fmla="*/ 168 w 836"/>
                <a:gd name="T17" fmla="*/ 77 h 836"/>
                <a:gd name="T18" fmla="*/ 70 w 836"/>
                <a:gd name="T19" fmla="*/ 185 h 836"/>
                <a:gd name="T20" fmla="*/ 149 w 836"/>
                <a:gd name="T21" fmla="*/ 273 h 836"/>
                <a:gd name="T22" fmla="*/ 24 w 836"/>
                <a:gd name="T23" fmla="*/ 330 h 836"/>
                <a:gd name="T24" fmla="*/ 0 w 836"/>
                <a:gd name="T25" fmla="*/ 482 h 836"/>
                <a:gd name="T26" fmla="*/ 125 w 836"/>
                <a:gd name="T27" fmla="*/ 506 h 836"/>
                <a:gd name="T28" fmla="*/ 77 w 836"/>
                <a:gd name="T29" fmla="*/ 634 h 836"/>
                <a:gd name="T30" fmla="*/ 77 w 836"/>
                <a:gd name="T31" fmla="*/ 668 h 836"/>
                <a:gd name="T32" fmla="*/ 202 w 836"/>
                <a:gd name="T33" fmla="*/ 759 h 836"/>
                <a:gd name="T34" fmla="*/ 330 w 836"/>
                <a:gd name="T35" fmla="*/ 711 h 836"/>
                <a:gd name="T36" fmla="*/ 354 w 836"/>
                <a:gd name="T37" fmla="*/ 836 h 836"/>
                <a:gd name="T38" fmla="*/ 506 w 836"/>
                <a:gd name="T39" fmla="*/ 812 h 836"/>
                <a:gd name="T40" fmla="*/ 563 w 836"/>
                <a:gd name="T41" fmla="*/ 688 h 836"/>
                <a:gd name="T42" fmla="*/ 668 w 836"/>
                <a:gd name="T43" fmla="*/ 759 h 836"/>
                <a:gd name="T44" fmla="*/ 766 w 836"/>
                <a:gd name="T45" fmla="*/ 651 h 836"/>
                <a:gd name="T46" fmla="*/ 687 w 836"/>
                <a:gd name="T47" fmla="*/ 563 h 836"/>
                <a:gd name="T48" fmla="*/ 812 w 836"/>
                <a:gd name="T49" fmla="*/ 506 h 836"/>
                <a:gd name="T50" fmla="*/ 836 w 836"/>
                <a:gd name="T51" fmla="*/ 354 h 836"/>
                <a:gd name="T52" fmla="*/ 788 w 836"/>
                <a:gd name="T53" fmla="*/ 458 h 836"/>
                <a:gd name="T54" fmla="*/ 669 w 836"/>
                <a:gd name="T55" fmla="*/ 477 h 836"/>
                <a:gd name="T56" fmla="*/ 640 w 836"/>
                <a:gd name="T57" fmla="*/ 584 h 836"/>
                <a:gd name="T58" fmla="*/ 651 w 836"/>
                <a:gd name="T59" fmla="*/ 708 h 836"/>
                <a:gd name="T60" fmla="*/ 554 w 836"/>
                <a:gd name="T61" fmla="*/ 637 h 836"/>
                <a:gd name="T62" fmla="*/ 458 w 836"/>
                <a:gd name="T63" fmla="*/ 693 h 836"/>
                <a:gd name="T64" fmla="*/ 378 w 836"/>
                <a:gd name="T65" fmla="*/ 788 h 836"/>
                <a:gd name="T66" fmla="*/ 359 w 836"/>
                <a:gd name="T67" fmla="*/ 669 h 836"/>
                <a:gd name="T68" fmla="*/ 252 w 836"/>
                <a:gd name="T69" fmla="*/ 641 h 836"/>
                <a:gd name="T70" fmla="*/ 128 w 836"/>
                <a:gd name="T71" fmla="*/ 651 h 836"/>
                <a:gd name="T72" fmla="*/ 199 w 836"/>
                <a:gd name="T73" fmla="*/ 554 h 836"/>
                <a:gd name="T74" fmla="*/ 143 w 836"/>
                <a:gd name="T75" fmla="*/ 458 h 836"/>
                <a:gd name="T76" fmla="*/ 48 w 836"/>
                <a:gd name="T77" fmla="*/ 378 h 836"/>
                <a:gd name="T78" fmla="*/ 167 w 836"/>
                <a:gd name="T79" fmla="*/ 360 h 836"/>
                <a:gd name="T80" fmla="*/ 196 w 836"/>
                <a:gd name="T81" fmla="*/ 252 h 836"/>
                <a:gd name="T82" fmla="*/ 185 w 836"/>
                <a:gd name="T83" fmla="*/ 128 h 836"/>
                <a:gd name="T84" fmla="*/ 282 w 836"/>
                <a:gd name="T85" fmla="*/ 199 h 836"/>
                <a:gd name="T86" fmla="*/ 378 w 836"/>
                <a:gd name="T87" fmla="*/ 144 h 836"/>
                <a:gd name="T88" fmla="*/ 458 w 836"/>
                <a:gd name="T89" fmla="*/ 48 h 836"/>
                <a:gd name="T90" fmla="*/ 477 w 836"/>
                <a:gd name="T91" fmla="*/ 167 h 836"/>
                <a:gd name="T92" fmla="*/ 584 w 836"/>
                <a:gd name="T93" fmla="*/ 196 h 836"/>
                <a:gd name="T94" fmla="*/ 708 w 836"/>
                <a:gd name="T95" fmla="*/ 185 h 836"/>
                <a:gd name="T96" fmla="*/ 637 w 836"/>
                <a:gd name="T97" fmla="*/ 282 h 836"/>
                <a:gd name="T98" fmla="*/ 693 w 836"/>
                <a:gd name="T99" fmla="*/ 378 h 836"/>
                <a:gd name="T100" fmla="*/ 788 w 836"/>
                <a:gd name="T101" fmla="*/ 458 h 836"/>
                <a:gd name="T102" fmla="*/ 788 w 836"/>
                <a:gd name="T103" fmla="*/ 458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6" h="836">
                  <a:moveTo>
                    <a:pt x="812" y="330"/>
                  </a:moveTo>
                  <a:cubicBezTo>
                    <a:pt x="711" y="330"/>
                    <a:pt x="711" y="330"/>
                    <a:pt x="711" y="330"/>
                  </a:cubicBezTo>
                  <a:cubicBezTo>
                    <a:pt x="705" y="311"/>
                    <a:pt x="697" y="291"/>
                    <a:pt x="687" y="273"/>
                  </a:cubicBezTo>
                  <a:cubicBezTo>
                    <a:pt x="759" y="202"/>
                    <a:pt x="759" y="202"/>
                    <a:pt x="759" y="202"/>
                  </a:cubicBezTo>
                  <a:cubicBezTo>
                    <a:pt x="763" y="197"/>
                    <a:pt x="766" y="191"/>
                    <a:pt x="766" y="185"/>
                  </a:cubicBezTo>
                  <a:cubicBezTo>
                    <a:pt x="766" y="179"/>
                    <a:pt x="763" y="172"/>
                    <a:pt x="759" y="168"/>
                  </a:cubicBezTo>
                  <a:cubicBezTo>
                    <a:pt x="668" y="77"/>
                    <a:pt x="668" y="77"/>
                    <a:pt x="668" y="77"/>
                  </a:cubicBezTo>
                  <a:cubicBezTo>
                    <a:pt x="659" y="68"/>
                    <a:pt x="644" y="68"/>
                    <a:pt x="634" y="77"/>
                  </a:cubicBezTo>
                  <a:cubicBezTo>
                    <a:pt x="563" y="149"/>
                    <a:pt x="563" y="149"/>
                    <a:pt x="563" y="149"/>
                  </a:cubicBezTo>
                  <a:cubicBezTo>
                    <a:pt x="545" y="139"/>
                    <a:pt x="526" y="131"/>
                    <a:pt x="506" y="125"/>
                  </a:cubicBezTo>
                  <a:cubicBezTo>
                    <a:pt x="506" y="24"/>
                    <a:pt x="506" y="24"/>
                    <a:pt x="506" y="24"/>
                  </a:cubicBezTo>
                  <a:cubicBezTo>
                    <a:pt x="506" y="11"/>
                    <a:pt x="495" y="0"/>
                    <a:pt x="482" y="0"/>
                  </a:cubicBezTo>
                  <a:cubicBezTo>
                    <a:pt x="354" y="0"/>
                    <a:pt x="354" y="0"/>
                    <a:pt x="354" y="0"/>
                  </a:cubicBezTo>
                  <a:cubicBezTo>
                    <a:pt x="341" y="0"/>
                    <a:pt x="330" y="11"/>
                    <a:pt x="330" y="24"/>
                  </a:cubicBezTo>
                  <a:cubicBezTo>
                    <a:pt x="330" y="125"/>
                    <a:pt x="330" y="125"/>
                    <a:pt x="330" y="125"/>
                  </a:cubicBezTo>
                  <a:cubicBezTo>
                    <a:pt x="310" y="131"/>
                    <a:pt x="291" y="139"/>
                    <a:pt x="273" y="149"/>
                  </a:cubicBezTo>
                  <a:cubicBezTo>
                    <a:pt x="202" y="77"/>
                    <a:pt x="202" y="77"/>
                    <a:pt x="202" y="77"/>
                  </a:cubicBezTo>
                  <a:cubicBezTo>
                    <a:pt x="192" y="68"/>
                    <a:pt x="177" y="68"/>
                    <a:pt x="168" y="77"/>
                  </a:cubicBezTo>
                  <a:cubicBezTo>
                    <a:pt x="77" y="168"/>
                    <a:pt x="77" y="168"/>
                    <a:pt x="77" y="168"/>
                  </a:cubicBezTo>
                  <a:cubicBezTo>
                    <a:pt x="73" y="172"/>
                    <a:pt x="70" y="179"/>
                    <a:pt x="70" y="185"/>
                  </a:cubicBezTo>
                  <a:cubicBezTo>
                    <a:pt x="70" y="191"/>
                    <a:pt x="73" y="197"/>
                    <a:pt x="77" y="202"/>
                  </a:cubicBezTo>
                  <a:cubicBezTo>
                    <a:pt x="149" y="273"/>
                    <a:pt x="149" y="273"/>
                    <a:pt x="149" y="273"/>
                  </a:cubicBezTo>
                  <a:cubicBezTo>
                    <a:pt x="139" y="291"/>
                    <a:pt x="131" y="311"/>
                    <a:pt x="125" y="330"/>
                  </a:cubicBezTo>
                  <a:cubicBezTo>
                    <a:pt x="24" y="330"/>
                    <a:pt x="24" y="330"/>
                    <a:pt x="24" y="330"/>
                  </a:cubicBezTo>
                  <a:cubicBezTo>
                    <a:pt x="11" y="330"/>
                    <a:pt x="0" y="341"/>
                    <a:pt x="0" y="354"/>
                  </a:cubicBezTo>
                  <a:cubicBezTo>
                    <a:pt x="0" y="482"/>
                    <a:pt x="0" y="482"/>
                    <a:pt x="0" y="482"/>
                  </a:cubicBezTo>
                  <a:cubicBezTo>
                    <a:pt x="0" y="495"/>
                    <a:pt x="11" y="506"/>
                    <a:pt x="24" y="506"/>
                  </a:cubicBezTo>
                  <a:cubicBezTo>
                    <a:pt x="125" y="506"/>
                    <a:pt x="125" y="506"/>
                    <a:pt x="125" y="506"/>
                  </a:cubicBezTo>
                  <a:cubicBezTo>
                    <a:pt x="131" y="526"/>
                    <a:pt x="139" y="545"/>
                    <a:pt x="149" y="563"/>
                  </a:cubicBezTo>
                  <a:cubicBezTo>
                    <a:pt x="77" y="634"/>
                    <a:pt x="77" y="634"/>
                    <a:pt x="77" y="634"/>
                  </a:cubicBezTo>
                  <a:cubicBezTo>
                    <a:pt x="73" y="639"/>
                    <a:pt x="70" y="645"/>
                    <a:pt x="70" y="651"/>
                  </a:cubicBezTo>
                  <a:cubicBezTo>
                    <a:pt x="70" y="658"/>
                    <a:pt x="73" y="664"/>
                    <a:pt x="77" y="668"/>
                  </a:cubicBezTo>
                  <a:cubicBezTo>
                    <a:pt x="168" y="759"/>
                    <a:pt x="168" y="759"/>
                    <a:pt x="168" y="759"/>
                  </a:cubicBezTo>
                  <a:cubicBezTo>
                    <a:pt x="177" y="768"/>
                    <a:pt x="192" y="768"/>
                    <a:pt x="202" y="759"/>
                  </a:cubicBezTo>
                  <a:cubicBezTo>
                    <a:pt x="273" y="688"/>
                    <a:pt x="273" y="688"/>
                    <a:pt x="273" y="688"/>
                  </a:cubicBezTo>
                  <a:cubicBezTo>
                    <a:pt x="291" y="697"/>
                    <a:pt x="310" y="705"/>
                    <a:pt x="330" y="711"/>
                  </a:cubicBezTo>
                  <a:cubicBezTo>
                    <a:pt x="330" y="812"/>
                    <a:pt x="330" y="812"/>
                    <a:pt x="330" y="812"/>
                  </a:cubicBezTo>
                  <a:cubicBezTo>
                    <a:pt x="330" y="825"/>
                    <a:pt x="341" y="836"/>
                    <a:pt x="354" y="836"/>
                  </a:cubicBezTo>
                  <a:cubicBezTo>
                    <a:pt x="482" y="836"/>
                    <a:pt x="482" y="836"/>
                    <a:pt x="482" y="836"/>
                  </a:cubicBezTo>
                  <a:cubicBezTo>
                    <a:pt x="495" y="836"/>
                    <a:pt x="506" y="825"/>
                    <a:pt x="506" y="812"/>
                  </a:cubicBezTo>
                  <a:cubicBezTo>
                    <a:pt x="506" y="711"/>
                    <a:pt x="506" y="711"/>
                    <a:pt x="506" y="711"/>
                  </a:cubicBezTo>
                  <a:cubicBezTo>
                    <a:pt x="526" y="705"/>
                    <a:pt x="545" y="697"/>
                    <a:pt x="563" y="688"/>
                  </a:cubicBezTo>
                  <a:cubicBezTo>
                    <a:pt x="634" y="759"/>
                    <a:pt x="634" y="759"/>
                    <a:pt x="634" y="759"/>
                  </a:cubicBezTo>
                  <a:cubicBezTo>
                    <a:pt x="644" y="768"/>
                    <a:pt x="659" y="768"/>
                    <a:pt x="668" y="759"/>
                  </a:cubicBezTo>
                  <a:cubicBezTo>
                    <a:pt x="759" y="668"/>
                    <a:pt x="759" y="668"/>
                    <a:pt x="759" y="668"/>
                  </a:cubicBezTo>
                  <a:cubicBezTo>
                    <a:pt x="763" y="664"/>
                    <a:pt x="766" y="658"/>
                    <a:pt x="766" y="651"/>
                  </a:cubicBezTo>
                  <a:cubicBezTo>
                    <a:pt x="766" y="645"/>
                    <a:pt x="763" y="639"/>
                    <a:pt x="759" y="634"/>
                  </a:cubicBezTo>
                  <a:cubicBezTo>
                    <a:pt x="687" y="563"/>
                    <a:pt x="687" y="563"/>
                    <a:pt x="687" y="563"/>
                  </a:cubicBezTo>
                  <a:cubicBezTo>
                    <a:pt x="697" y="545"/>
                    <a:pt x="705" y="526"/>
                    <a:pt x="711" y="506"/>
                  </a:cubicBezTo>
                  <a:cubicBezTo>
                    <a:pt x="812" y="506"/>
                    <a:pt x="812" y="506"/>
                    <a:pt x="812" y="506"/>
                  </a:cubicBezTo>
                  <a:cubicBezTo>
                    <a:pt x="825" y="506"/>
                    <a:pt x="836" y="495"/>
                    <a:pt x="836" y="482"/>
                  </a:cubicBezTo>
                  <a:cubicBezTo>
                    <a:pt x="836" y="354"/>
                    <a:pt x="836" y="354"/>
                    <a:pt x="836" y="354"/>
                  </a:cubicBezTo>
                  <a:cubicBezTo>
                    <a:pt x="836" y="341"/>
                    <a:pt x="825" y="330"/>
                    <a:pt x="812" y="330"/>
                  </a:cubicBezTo>
                  <a:close/>
                  <a:moveTo>
                    <a:pt x="788" y="458"/>
                  </a:moveTo>
                  <a:cubicBezTo>
                    <a:pt x="693" y="458"/>
                    <a:pt x="693" y="458"/>
                    <a:pt x="693" y="458"/>
                  </a:cubicBezTo>
                  <a:cubicBezTo>
                    <a:pt x="681" y="458"/>
                    <a:pt x="672" y="466"/>
                    <a:pt x="669" y="477"/>
                  </a:cubicBezTo>
                  <a:cubicBezTo>
                    <a:pt x="663" y="504"/>
                    <a:pt x="652" y="530"/>
                    <a:pt x="637" y="554"/>
                  </a:cubicBezTo>
                  <a:cubicBezTo>
                    <a:pt x="631" y="564"/>
                    <a:pt x="632" y="576"/>
                    <a:pt x="640" y="584"/>
                  </a:cubicBezTo>
                  <a:cubicBezTo>
                    <a:pt x="708" y="651"/>
                    <a:pt x="708" y="651"/>
                    <a:pt x="708" y="651"/>
                  </a:cubicBezTo>
                  <a:cubicBezTo>
                    <a:pt x="651" y="708"/>
                    <a:pt x="651" y="708"/>
                    <a:pt x="651" y="708"/>
                  </a:cubicBezTo>
                  <a:cubicBezTo>
                    <a:pt x="584" y="641"/>
                    <a:pt x="584" y="641"/>
                    <a:pt x="584" y="641"/>
                  </a:cubicBezTo>
                  <a:cubicBezTo>
                    <a:pt x="576" y="633"/>
                    <a:pt x="564" y="631"/>
                    <a:pt x="554" y="637"/>
                  </a:cubicBezTo>
                  <a:cubicBezTo>
                    <a:pt x="530" y="652"/>
                    <a:pt x="504" y="663"/>
                    <a:pt x="477" y="669"/>
                  </a:cubicBezTo>
                  <a:cubicBezTo>
                    <a:pt x="466" y="672"/>
                    <a:pt x="458" y="682"/>
                    <a:pt x="458" y="693"/>
                  </a:cubicBezTo>
                  <a:cubicBezTo>
                    <a:pt x="458" y="788"/>
                    <a:pt x="458" y="788"/>
                    <a:pt x="458" y="788"/>
                  </a:cubicBezTo>
                  <a:cubicBezTo>
                    <a:pt x="378" y="788"/>
                    <a:pt x="378" y="788"/>
                    <a:pt x="378" y="788"/>
                  </a:cubicBezTo>
                  <a:cubicBezTo>
                    <a:pt x="378" y="693"/>
                    <a:pt x="378" y="693"/>
                    <a:pt x="378" y="693"/>
                  </a:cubicBezTo>
                  <a:cubicBezTo>
                    <a:pt x="378" y="682"/>
                    <a:pt x="370" y="672"/>
                    <a:pt x="359" y="669"/>
                  </a:cubicBezTo>
                  <a:cubicBezTo>
                    <a:pt x="332" y="663"/>
                    <a:pt x="306" y="652"/>
                    <a:pt x="282" y="637"/>
                  </a:cubicBezTo>
                  <a:cubicBezTo>
                    <a:pt x="272" y="631"/>
                    <a:pt x="260" y="633"/>
                    <a:pt x="252" y="641"/>
                  </a:cubicBezTo>
                  <a:cubicBezTo>
                    <a:pt x="185" y="708"/>
                    <a:pt x="185" y="708"/>
                    <a:pt x="185" y="708"/>
                  </a:cubicBezTo>
                  <a:cubicBezTo>
                    <a:pt x="128" y="651"/>
                    <a:pt x="128" y="651"/>
                    <a:pt x="128" y="651"/>
                  </a:cubicBezTo>
                  <a:cubicBezTo>
                    <a:pt x="196" y="584"/>
                    <a:pt x="196" y="584"/>
                    <a:pt x="196" y="584"/>
                  </a:cubicBezTo>
                  <a:cubicBezTo>
                    <a:pt x="204" y="576"/>
                    <a:pt x="205" y="564"/>
                    <a:pt x="199" y="554"/>
                  </a:cubicBezTo>
                  <a:cubicBezTo>
                    <a:pt x="184" y="530"/>
                    <a:pt x="173" y="504"/>
                    <a:pt x="167" y="477"/>
                  </a:cubicBezTo>
                  <a:cubicBezTo>
                    <a:pt x="164" y="466"/>
                    <a:pt x="155" y="458"/>
                    <a:pt x="143" y="458"/>
                  </a:cubicBezTo>
                  <a:cubicBezTo>
                    <a:pt x="48" y="458"/>
                    <a:pt x="48" y="458"/>
                    <a:pt x="48" y="458"/>
                  </a:cubicBezTo>
                  <a:cubicBezTo>
                    <a:pt x="48" y="378"/>
                    <a:pt x="48" y="378"/>
                    <a:pt x="48" y="378"/>
                  </a:cubicBezTo>
                  <a:cubicBezTo>
                    <a:pt x="143" y="378"/>
                    <a:pt x="143" y="378"/>
                    <a:pt x="143" y="378"/>
                  </a:cubicBezTo>
                  <a:cubicBezTo>
                    <a:pt x="155" y="378"/>
                    <a:pt x="164" y="371"/>
                    <a:pt x="167" y="360"/>
                  </a:cubicBezTo>
                  <a:cubicBezTo>
                    <a:pt x="173" y="332"/>
                    <a:pt x="184" y="306"/>
                    <a:pt x="199" y="282"/>
                  </a:cubicBezTo>
                  <a:cubicBezTo>
                    <a:pt x="205" y="273"/>
                    <a:pt x="204" y="260"/>
                    <a:pt x="196" y="252"/>
                  </a:cubicBezTo>
                  <a:cubicBezTo>
                    <a:pt x="128" y="185"/>
                    <a:pt x="128" y="185"/>
                    <a:pt x="128" y="185"/>
                  </a:cubicBezTo>
                  <a:cubicBezTo>
                    <a:pt x="185" y="128"/>
                    <a:pt x="185" y="128"/>
                    <a:pt x="185" y="128"/>
                  </a:cubicBezTo>
                  <a:cubicBezTo>
                    <a:pt x="252" y="196"/>
                    <a:pt x="252" y="196"/>
                    <a:pt x="252" y="196"/>
                  </a:cubicBezTo>
                  <a:cubicBezTo>
                    <a:pt x="260" y="204"/>
                    <a:pt x="272" y="205"/>
                    <a:pt x="282" y="199"/>
                  </a:cubicBezTo>
                  <a:cubicBezTo>
                    <a:pt x="306" y="184"/>
                    <a:pt x="332" y="173"/>
                    <a:pt x="359" y="167"/>
                  </a:cubicBezTo>
                  <a:cubicBezTo>
                    <a:pt x="370" y="165"/>
                    <a:pt x="378" y="155"/>
                    <a:pt x="378" y="144"/>
                  </a:cubicBezTo>
                  <a:cubicBezTo>
                    <a:pt x="378" y="48"/>
                    <a:pt x="378" y="48"/>
                    <a:pt x="378" y="48"/>
                  </a:cubicBezTo>
                  <a:cubicBezTo>
                    <a:pt x="458" y="48"/>
                    <a:pt x="458" y="48"/>
                    <a:pt x="458" y="48"/>
                  </a:cubicBezTo>
                  <a:cubicBezTo>
                    <a:pt x="458" y="144"/>
                    <a:pt x="458" y="144"/>
                    <a:pt x="458" y="144"/>
                  </a:cubicBezTo>
                  <a:cubicBezTo>
                    <a:pt x="458" y="155"/>
                    <a:pt x="466" y="165"/>
                    <a:pt x="477" y="167"/>
                  </a:cubicBezTo>
                  <a:cubicBezTo>
                    <a:pt x="504" y="173"/>
                    <a:pt x="530" y="184"/>
                    <a:pt x="554" y="199"/>
                  </a:cubicBezTo>
                  <a:cubicBezTo>
                    <a:pt x="564" y="205"/>
                    <a:pt x="576" y="204"/>
                    <a:pt x="584" y="196"/>
                  </a:cubicBezTo>
                  <a:cubicBezTo>
                    <a:pt x="651" y="128"/>
                    <a:pt x="651" y="128"/>
                    <a:pt x="651" y="128"/>
                  </a:cubicBezTo>
                  <a:cubicBezTo>
                    <a:pt x="708" y="185"/>
                    <a:pt x="708" y="185"/>
                    <a:pt x="708" y="185"/>
                  </a:cubicBezTo>
                  <a:cubicBezTo>
                    <a:pt x="640" y="252"/>
                    <a:pt x="640" y="252"/>
                    <a:pt x="640" y="252"/>
                  </a:cubicBezTo>
                  <a:cubicBezTo>
                    <a:pt x="632" y="260"/>
                    <a:pt x="631" y="273"/>
                    <a:pt x="637" y="282"/>
                  </a:cubicBezTo>
                  <a:cubicBezTo>
                    <a:pt x="652" y="306"/>
                    <a:pt x="663" y="332"/>
                    <a:pt x="669" y="360"/>
                  </a:cubicBezTo>
                  <a:cubicBezTo>
                    <a:pt x="672" y="371"/>
                    <a:pt x="681" y="378"/>
                    <a:pt x="693" y="378"/>
                  </a:cubicBezTo>
                  <a:cubicBezTo>
                    <a:pt x="788" y="378"/>
                    <a:pt x="788" y="378"/>
                    <a:pt x="788" y="378"/>
                  </a:cubicBezTo>
                  <a:lnTo>
                    <a:pt x="788" y="458"/>
                  </a:lnTo>
                  <a:close/>
                  <a:moveTo>
                    <a:pt x="788" y="458"/>
                  </a:moveTo>
                  <a:cubicBezTo>
                    <a:pt x="788" y="458"/>
                    <a:pt x="788" y="458"/>
                    <a:pt x="788" y="4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grpSp>
        <p:nvGrpSpPr>
          <p:cNvPr id="74" name="Group 4"/>
          <p:cNvGrpSpPr>
            <a:grpSpLocks noChangeAspect="1"/>
          </p:cNvGrpSpPr>
          <p:nvPr/>
        </p:nvGrpSpPr>
        <p:grpSpPr bwMode="auto">
          <a:xfrm>
            <a:off x="10375568" y="3840230"/>
            <a:ext cx="427075" cy="512041"/>
            <a:chOff x="3076" y="1247"/>
            <a:chExt cx="1523" cy="1826"/>
          </a:xfrm>
          <a:solidFill>
            <a:schemeClr val="accent3"/>
          </a:solidFill>
        </p:grpSpPr>
        <p:sp>
          <p:nvSpPr>
            <p:cNvPr id="75" name="Freeform 5"/>
            <p:cNvSpPr>
              <a:spLocks noEditPoints="1"/>
            </p:cNvSpPr>
            <p:nvPr/>
          </p:nvSpPr>
          <p:spPr bwMode="auto">
            <a:xfrm>
              <a:off x="3076" y="1247"/>
              <a:ext cx="1523" cy="1826"/>
            </a:xfrm>
            <a:custGeom>
              <a:avLst/>
              <a:gdLst>
                <a:gd name="T0" fmla="*/ 1249 w 1253"/>
                <a:gd name="T1" fmla="*/ 1339 h 1504"/>
                <a:gd name="T2" fmla="*/ 1050 w 1253"/>
                <a:gd name="T3" fmla="*/ 858 h 1504"/>
                <a:gd name="T4" fmla="*/ 1019 w 1253"/>
                <a:gd name="T5" fmla="*/ 845 h 1504"/>
                <a:gd name="T6" fmla="*/ 1006 w 1253"/>
                <a:gd name="T7" fmla="*/ 876 h 1504"/>
                <a:gd name="T8" fmla="*/ 1186 w 1253"/>
                <a:gd name="T9" fmla="*/ 1311 h 1504"/>
                <a:gd name="T10" fmla="*/ 1022 w 1253"/>
                <a:gd name="T11" fmla="*/ 1263 h 1504"/>
                <a:gd name="T12" fmla="*/ 994 w 1253"/>
                <a:gd name="T13" fmla="*/ 1275 h 1504"/>
                <a:gd name="T14" fmla="*/ 911 w 1253"/>
                <a:gd name="T15" fmla="*/ 1425 h 1504"/>
                <a:gd name="T16" fmla="*/ 718 w 1253"/>
                <a:gd name="T17" fmla="*/ 958 h 1504"/>
                <a:gd name="T18" fmla="*/ 1110 w 1253"/>
                <a:gd name="T19" fmla="*/ 484 h 1504"/>
                <a:gd name="T20" fmla="*/ 627 w 1253"/>
                <a:gd name="T21" fmla="*/ 0 h 1504"/>
                <a:gd name="T22" fmla="*/ 143 w 1253"/>
                <a:gd name="T23" fmla="*/ 484 h 1504"/>
                <a:gd name="T24" fmla="*/ 239 w 1253"/>
                <a:gd name="T25" fmla="*/ 772 h 1504"/>
                <a:gd name="T26" fmla="*/ 4 w 1253"/>
                <a:gd name="T27" fmla="*/ 1339 h 1504"/>
                <a:gd name="T28" fmla="*/ 8 w 1253"/>
                <a:gd name="T29" fmla="*/ 1364 h 1504"/>
                <a:gd name="T30" fmla="*/ 33 w 1253"/>
                <a:gd name="T31" fmla="*/ 1371 h 1504"/>
                <a:gd name="T32" fmla="*/ 226 w 1253"/>
                <a:gd name="T33" fmla="*/ 1315 h 1504"/>
                <a:gd name="T34" fmla="*/ 324 w 1253"/>
                <a:gd name="T35" fmla="*/ 1492 h 1504"/>
                <a:gd name="T36" fmla="*/ 345 w 1253"/>
                <a:gd name="T37" fmla="*/ 1504 h 1504"/>
                <a:gd name="T38" fmla="*/ 346 w 1253"/>
                <a:gd name="T39" fmla="*/ 1504 h 1504"/>
                <a:gd name="T40" fmla="*/ 367 w 1253"/>
                <a:gd name="T41" fmla="*/ 1489 h 1504"/>
                <a:gd name="T42" fmla="*/ 553 w 1253"/>
                <a:gd name="T43" fmla="*/ 1040 h 1504"/>
                <a:gd name="T44" fmla="*/ 540 w 1253"/>
                <a:gd name="T45" fmla="*/ 1009 h 1504"/>
                <a:gd name="T46" fmla="*/ 509 w 1253"/>
                <a:gd name="T47" fmla="*/ 1022 h 1504"/>
                <a:gd name="T48" fmla="*/ 342 w 1253"/>
                <a:gd name="T49" fmla="*/ 1425 h 1504"/>
                <a:gd name="T50" fmla="*/ 259 w 1253"/>
                <a:gd name="T51" fmla="*/ 1275 h 1504"/>
                <a:gd name="T52" fmla="*/ 231 w 1253"/>
                <a:gd name="T53" fmla="*/ 1263 h 1504"/>
                <a:gd name="T54" fmla="*/ 67 w 1253"/>
                <a:gd name="T55" fmla="*/ 1311 h 1504"/>
                <a:gd name="T56" fmla="*/ 273 w 1253"/>
                <a:gd name="T57" fmla="*/ 814 h 1504"/>
                <a:gd name="T58" fmla="*/ 627 w 1253"/>
                <a:gd name="T59" fmla="*/ 967 h 1504"/>
                <a:gd name="T60" fmla="*/ 669 w 1253"/>
                <a:gd name="T61" fmla="*/ 965 h 1504"/>
                <a:gd name="T62" fmla="*/ 886 w 1253"/>
                <a:gd name="T63" fmla="*/ 1489 h 1504"/>
                <a:gd name="T64" fmla="*/ 907 w 1253"/>
                <a:gd name="T65" fmla="*/ 1504 h 1504"/>
                <a:gd name="T66" fmla="*/ 908 w 1253"/>
                <a:gd name="T67" fmla="*/ 1504 h 1504"/>
                <a:gd name="T68" fmla="*/ 929 w 1253"/>
                <a:gd name="T69" fmla="*/ 1492 h 1504"/>
                <a:gd name="T70" fmla="*/ 1027 w 1253"/>
                <a:gd name="T71" fmla="*/ 1315 h 1504"/>
                <a:gd name="T72" fmla="*/ 1220 w 1253"/>
                <a:gd name="T73" fmla="*/ 1371 h 1504"/>
                <a:gd name="T74" fmla="*/ 1245 w 1253"/>
                <a:gd name="T75" fmla="*/ 1364 h 1504"/>
                <a:gd name="T76" fmla="*/ 1249 w 1253"/>
                <a:gd name="T77" fmla="*/ 1339 h 1504"/>
                <a:gd name="T78" fmla="*/ 191 w 1253"/>
                <a:gd name="T79" fmla="*/ 484 h 1504"/>
                <a:gd name="T80" fmla="*/ 627 w 1253"/>
                <a:gd name="T81" fmla="*/ 48 h 1504"/>
                <a:gd name="T82" fmla="*/ 1062 w 1253"/>
                <a:gd name="T83" fmla="*/ 484 h 1504"/>
                <a:gd name="T84" fmla="*/ 627 w 1253"/>
                <a:gd name="T85" fmla="*/ 919 h 1504"/>
                <a:gd name="T86" fmla="*/ 191 w 1253"/>
                <a:gd name="T87" fmla="*/ 484 h 1504"/>
                <a:gd name="T88" fmla="*/ 191 w 1253"/>
                <a:gd name="T89" fmla="*/ 484 h 1504"/>
                <a:gd name="T90" fmla="*/ 191 w 1253"/>
                <a:gd name="T91" fmla="*/ 484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3" h="1504">
                  <a:moveTo>
                    <a:pt x="1249" y="1339"/>
                  </a:moveTo>
                  <a:cubicBezTo>
                    <a:pt x="1050" y="858"/>
                    <a:pt x="1050" y="858"/>
                    <a:pt x="1050" y="858"/>
                  </a:cubicBezTo>
                  <a:cubicBezTo>
                    <a:pt x="1045" y="846"/>
                    <a:pt x="1031" y="840"/>
                    <a:pt x="1019" y="845"/>
                  </a:cubicBezTo>
                  <a:cubicBezTo>
                    <a:pt x="1007" y="850"/>
                    <a:pt x="1001" y="864"/>
                    <a:pt x="1006" y="876"/>
                  </a:cubicBezTo>
                  <a:cubicBezTo>
                    <a:pt x="1186" y="1311"/>
                    <a:pt x="1186" y="1311"/>
                    <a:pt x="1186" y="1311"/>
                  </a:cubicBezTo>
                  <a:cubicBezTo>
                    <a:pt x="1022" y="1263"/>
                    <a:pt x="1022" y="1263"/>
                    <a:pt x="1022" y="1263"/>
                  </a:cubicBezTo>
                  <a:cubicBezTo>
                    <a:pt x="1011" y="1260"/>
                    <a:pt x="999" y="1265"/>
                    <a:pt x="994" y="1275"/>
                  </a:cubicBezTo>
                  <a:cubicBezTo>
                    <a:pt x="911" y="1425"/>
                    <a:pt x="911" y="1425"/>
                    <a:pt x="911" y="1425"/>
                  </a:cubicBezTo>
                  <a:cubicBezTo>
                    <a:pt x="718" y="958"/>
                    <a:pt x="718" y="958"/>
                    <a:pt x="718" y="958"/>
                  </a:cubicBezTo>
                  <a:cubicBezTo>
                    <a:pt x="941" y="915"/>
                    <a:pt x="1110" y="719"/>
                    <a:pt x="1110" y="484"/>
                  </a:cubicBezTo>
                  <a:cubicBezTo>
                    <a:pt x="1110" y="217"/>
                    <a:pt x="893" y="0"/>
                    <a:pt x="627" y="0"/>
                  </a:cubicBezTo>
                  <a:cubicBezTo>
                    <a:pt x="360" y="0"/>
                    <a:pt x="143" y="217"/>
                    <a:pt x="143" y="484"/>
                  </a:cubicBezTo>
                  <a:cubicBezTo>
                    <a:pt x="143" y="592"/>
                    <a:pt x="179" y="691"/>
                    <a:pt x="239" y="772"/>
                  </a:cubicBezTo>
                  <a:cubicBezTo>
                    <a:pt x="4" y="1339"/>
                    <a:pt x="4" y="1339"/>
                    <a:pt x="4" y="1339"/>
                  </a:cubicBezTo>
                  <a:cubicBezTo>
                    <a:pt x="0" y="1347"/>
                    <a:pt x="2" y="1357"/>
                    <a:pt x="8" y="1364"/>
                  </a:cubicBezTo>
                  <a:cubicBezTo>
                    <a:pt x="14" y="1371"/>
                    <a:pt x="24" y="1374"/>
                    <a:pt x="33" y="1371"/>
                  </a:cubicBezTo>
                  <a:cubicBezTo>
                    <a:pt x="226" y="1315"/>
                    <a:pt x="226" y="1315"/>
                    <a:pt x="226" y="1315"/>
                  </a:cubicBezTo>
                  <a:cubicBezTo>
                    <a:pt x="324" y="1492"/>
                    <a:pt x="324" y="1492"/>
                    <a:pt x="324" y="1492"/>
                  </a:cubicBezTo>
                  <a:cubicBezTo>
                    <a:pt x="328" y="1499"/>
                    <a:pt x="336" y="1504"/>
                    <a:pt x="345" y="1504"/>
                  </a:cubicBezTo>
                  <a:cubicBezTo>
                    <a:pt x="345" y="1504"/>
                    <a:pt x="346" y="1504"/>
                    <a:pt x="346" y="1504"/>
                  </a:cubicBezTo>
                  <a:cubicBezTo>
                    <a:pt x="355" y="1503"/>
                    <a:pt x="363" y="1498"/>
                    <a:pt x="367" y="1489"/>
                  </a:cubicBezTo>
                  <a:cubicBezTo>
                    <a:pt x="553" y="1040"/>
                    <a:pt x="553" y="1040"/>
                    <a:pt x="553" y="1040"/>
                  </a:cubicBezTo>
                  <a:cubicBezTo>
                    <a:pt x="558" y="1028"/>
                    <a:pt x="552" y="1014"/>
                    <a:pt x="540" y="1009"/>
                  </a:cubicBezTo>
                  <a:cubicBezTo>
                    <a:pt x="528" y="1004"/>
                    <a:pt x="514" y="1009"/>
                    <a:pt x="509" y="1022"/>
                  </a:cubicBezTo>
                  <a:cubicBezTo>
                    <a:pt x="342" y="1425"/>
                    <a:pt x="342" y="1425"/>
                    <a:pt x="342" y="1425"/>
                  </a:cubicBezTo>
                  <a:cubicBezTo>
                    <a:pt x="259" y="1275"/>
                    <a:pt x="259" y="1275"/>
                    <a:pt x="259" y="1275"/>
                  </a:cubicBezTo>
                  <a:cubicBezTo>
                    <a:pt x="254" y="1265"/>
                    <a:pt x="242" y="1260"/>
                    <a:pt x="231" y="1263"/>
                  </a:cubicBezTo>
                  <a:cubicBezTo>
                    <a:pt x="67" y="1311"/>
                    <a:pt x="67" y="1311"/>
                    <a:pt x="67" y="1311"/>
                  </a:cubicBezTo>
                  <a:cubicBezTo>
                    <a:pt x="273" y="814"/>
                    <a:pt x="273" y="814"/>
                    <a:pt x="273" y="814"/>
                  </a:cubicBezTo>
                  <a:cubicBezTo>
                    <a:pt x="362" y="908"/>
                    <a:pt x="487" y="967"/>
                    <a:pt x="627" y="967"/>
                  </a:cubicBezTo>
                  <a:cubicBezTo>
                    <a:pt x="641" y="967"/>
                    <a:pt x="655" y="966"/>
                    <a:pt x="669" y="965"/>
                  </a:cubicBezTo>
                  <a:cubicBezTo>
                    <a:pt x="886" y="1489"/>
                    <a:pt x="886" y="1489"/>
                    <a:pt x="886" y="1489"/>
                  </a:cubicBezTo>
                  <a:cubicBezTo>
                    <a:pt x="890" y="1498"/>
                    <a:pt x="898" y="1503"/>
                    <a:pt x="907" y="1504"/>
                  </a:cubicBezTo>
                  <a:cubicBezTo>
                    <a:pt x="907" y="1504"/>
                    <a:pt x="908" y="1504"/>
                    <a:pt x="908" y="1504"/>
                  </a:cubicBezTo>
                  <a:cubicBezTo>
                    <a:pt x="917" y="1504"/>
                    <a:pt x="925" y="1499"/>
                    <a:pt x="929" y="1492"/>
                  </a:cubicBezTo>
                  <a:cubicBezTo>
                    <a:pt x="1027" y="1315"/>
                    <a:pt x="1027" y="1315"/>
                    <a:pt x="1027" y="1315"/>
                  </a:cubicBezTo>
                  <a:cubicBezTo>
                    <a:pt x="1220" y="1371"/>
                    <a:pt x="1220" y="1371"/>
                    <a:pt x="1220" y="1371"/>
                  </a:cubicBezTo>
                  <a:cubicBezTo>
                    <a:pt x="1229" y="1374"/>
                    <a:pt x="1239" y="1371"/>
                    <a:pt x="1245" y="1364"/>
                  </a:cubicBezTo>
                  <a:cubicBezTo>
                    <a:pt x="1251" y="1357"/>
                    <a:pt x="1253" y="1347"/>
                    <a:pt x="1249" y="1339"/>
                  </a:cubicBezTo>
                  <a:close/>
                  <a:moveTo>
                    <a:pt x="191" y="484"/>
                  </a:moveTo>
                  <a:cubicBezTo>
                    <a:pt x="191" y="243"/>
                    <a:pt x="386" y="48"/>
                    <a:pt x="627" y="48"/>
                  </a:cubicBezTo>
                  <a:cubicBezTo>
                    <a:pt x="867" y="48"/>
                    <a:pt x="1062" y="243"/>
                    <a:pt x="1062" y="484"/>
                  </a:cubicBezTo>
                  <a:cubicBezTo>
                    <a:pt x="1062" y="724"/>
                    <a:pt x="867" y="919"/>
                    <a:pt x="627" y="919"/>
                  </a:cubicBezTo>
                  <a:cubicBezTo>
                    <a:pt x="386" y="919"/>
                    <a:pt x="191" y="724"/>
                    <a:pt x="191" y="484"/>
                  </a:cubicBezTo>
                  <a:close/>
                  <a:moveTo>
                    <a:pt x="191" y="484"/>
                  </a:moveTo>
                  <a:cubicBezTo>
                    <a:pt x="191" y="484"/>
                    <a:pt x="191" y="484"/>
                    <a:pt x="191" y="48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6" name="Freeform 6"/>
            <p:cNvSpPr>
              <a:spLocks noEditPoints="1"/>
            </p:cNvSpPr>
            <p:nvPr/>
          </p:nvSpPr>
          <p:spPr bwMode="auto">
            <a:xfrm>
              <a:off x="3497" y="1480"/>
              <a:ext cx="681" cy="649"/>
            </a:xfrm>
            <a:custGeom>
              <a:avLst/>
              <a:gdLst>
                <a:gd name="T0" fmla="*/ 558 w 561"/>
                <a:gd name="T1" fmla="*/ 201 h 534"/>
                <a:gd name="T2" fmla="*/ 539 w 561"/>
                <a:gd name="T3" fmla="*/ 185 h 534"/>
                <a:gd name="T4" fmla="*/ 377 w 561"/>
                <a:gd name="T5" fmla="*/ 158 h 534"/>
                <a:gd name="T6" fmla="*/ 302 w 561"/>
                <a:gd name="T7" fmla="*/ 13 h 534"/>
                <a:gd name="T8" fmla="*/ 281 w 561"/>
                <a:gd name="T9" fmla="*/ 0 h 534"/>
                <a:gd name="T10" fmla="*/ 259 w 561"/>
                <a:gd name="T11" fmla="*/ 13 h 534"/>
                <a:gd name="T12" fmla="*/ 184 w 561"/>
                <a:gd name="T13" fmla="*/ 158 h 534"/>
                <a:gd name="T14" fmla="*/ 22 w 561"/>
                <a:gd name="T15" fmla="*/ 185 h 534"/>
                <a:gd name="T16" fmla="*/ 3 w 561"/>
                <a:gd name="T17" fmla="*/ 201 h 534"/>
                <a:gd name="T18" fmla="*/ 9 w 561"/>
                <a:gd name="T19" fmla="*/ 226 h 534"/>
                <a:gd name="T20" fmla="*/ 124 w 561"/>
                <a:gd name="T21" fmla="*/ 343 h 534"/>
                <a:gd name="T22" fmla="*/ 100 w 561"/>
                <a:gd name="T23" fmla="*/ 505 h 534"/>
                <a:gd name="T24" fmla="*/ 109 w 561"/>
                <a:gd name="T25" fmla="*/ 527 h 534"/>
                <a:gd name="T26" fmla="*/ 134 w 561"/>
                <a:gd name="T27" fmla="*/ 530 h 534"/>
                <a:gd name="T28" fmla="*/ 281 w 561"/>
                <a:gd name="T29" fmla="*/ 457 h 534"/>
                <a:gd name="T30" fmla="*/ 427 w 561"/>
                <a:gd name="T31" fmla="*/ 530 h 534"/>
                <a:gd name="T32" fmla="*/ 438 w 561"/>
                <a:gd name="T33" fmla="*/ 532 h 534"/>
                <a:gd name="T34" fmla="*/ 452 w 561"/>
                <a:gd name="T35" fmla="*/ 527 h 534"/>
                <a:gd name="T36" fmla="*/ 462 w 561"/>
                <a:gd name="T37" fmla="*/ 505 h 534"/>
                <a:gd name="T38" fmla="*/ 437 w 561"/>
                <a:gd name="T39" fmla="*/ 343 h 534"/>
                <a:gd name="T40" fmla="*/ 552 w 561"/>
                <a:gd name="T41" fmla="*/ 226 h 534"/>
                <a:gd name="T42" fmla="*/ 558 w 561"/>
                <a:gd name="T43" fmla="*/ 201 h 534"/>
                <a:gd name="T44" fmla="*/ 395 w 561"/>
                <a:gd name="T45" fmla="*/ 317 h 534"/>
                <a:gd name="T46" fmla="*/ 388 w 561"/>
                <a:gd name="T47" fmla="*/ 338 h 534"/>
                <a:gd name="T48" fmla="*/ 407 w 561"/>
                <a:gd name="T49" fmla="*/ 466 h 534"/>
                <a:gd name="T50" fmla="*/ 291 w 561"/>
                <a:gd name="T51" fmla="*/ 408 h 534"/>
                <a:gd name="T52" fmla="*/ 281 w 561"/>
                <a:gd name="T53" fmla="*/ 406 h 534"/>
                <a:gd name="T54" fmla="*/ 270 w 561"/>
                <a:gd name="T55" fmla="*/ 408 h 534"/>
                <a:gd name="T56" fmla="*/ 154 w 561"/>
                <a:gd name="T57" fmla="*/ 466 h 534"/>
                <a:gd name="T58" fmla="*/ 173 w 561"/>
                <a:gd name="T59" fmla="*/ 338 h 534"/>
                <a:gd name="T60" fmla="*/ 166 w 561"/>
                <a:gd name="T61" fmla="*/ 317 h 534"/>
                <a:gd name="T62" fmla="*/ 75 w 561"/>
                <a:gd name="T63" fmla="*/ 225 h 534"/>
                <a:gd name="T64" fmla="*/ 203 w 561"/>
                <a:gd name="T65" fmla="*/ 203 h 534"/>
                <a:gd name="T66" fmla="*/ 221 w 561"/>
                <a:gd name="T67" fmla="*/ 191 h 534"/>
                <a:gd name="T68" fmla="*/ 281 w 561"/>
                <a:gd name="T69" fmla="*/ 76 h 534"/>
                <a:gd name="T70" fmla="*/ 340 w 561"/>
                <a:gd name="T71" fmla="*/ 191 h 534"/>
                <a:gd name="T72" fmla="*/ 358 w 561"/>
                <a:gd name="T73" fmla="*/ 203 h 534"/>
                <a:gd name="T74" fmla="*/ 486 w 561"/>
                <a:gd name="T75" fmla="*/ 225 h 534"/>
                <a:gd name="T76" fmla="*/ 395 w 561"/>
                <a:gd name="T77" fmla="*/ 317 h 534"/>
                <a:gd name="T78" fmla="*/ 395 w 561"/>
                <a:gd name="T79" fmla="*/ 317 h 534"/>
                <a:gd name="T80" fmla="*/ 395 w 561"/>
                <a:gd name="T81" fmla="*/ 31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1" h="534">
                  <a:moveTo>
                    <a:pt x="558" y="201"/>
                  </a:moveTo>
                  <a:cubicBezTo>
                    <a:pt x="555" y="193"/>
                    <a:pt x="548" y="187"/>
                    <a:pt x="539" y="185"/>
                  </a:cubicBezTo>
                  <a:cubicBezTo>
                    <a:pt x="377" y="158"/>
                    <a:pt x="377" y="158"/>
                    <a:pt x="377" y="158"/>
                  </a:cubicBezTo>
                  <a:cubicBezTo>
                    <a:pt x="302" y="13"/>
                    <a:pt x="302" y="13"/>
                    <a:pt x="302" y="13"/>
                  </a:cubicBezTo>
                  <a:cubicBezTo>
                    <a:pt x="298" y="5"/>
                    <a:pt x="289" y="0"/>
                    <a:pt x="281" y="0"/>
                  </a:cubicBezTo>
                  <a:cubicBezTo>
                    <a:pt x="272" y="0"/>
                    <a:pt x="263" y="5"/>
                    <a:pt x="259" y="13"/>
                  </a:cubicBezTo>
                  <a:cubicBezTo>
                    <a:pt x="184" y="158"/>
                    <a:pt x="184" y="158"/>
                    <a:pt x="184" y="158"/>
                  </a:cubicBezTo>
                  <a:cubicBezTo>
                    <a:pt x="22" y="185"/>
                    <a:pt x="22" y="185"/>
                    <a:pt x="22" y="185"/>
                  </a:cubicBezTo>
                  <a:cubicBezTo>
                    <a:pt x="13" y="187"/>
                    <a:pt x="6" y="193"/>
                    <a:pt x="3" y="201"/>
                  </a:cubicBezTo>
                  <a:cubicBezTo>
                    <a:pt x="0" y="210"/>
                    <a:pt x="3" y="219"/>
                    <a:pt x="9" y="226"/>
                  </a:cubicBezTo>
                  <a:cubicBezTo>
                    <a:pt x="124" y="343"/>
                    <a:pt x="124" y="343"/>
                    <a:pt x="124" y="343"/>
                  </a:cubicBezTo>
                  <a:cubicBezTo>
                    <a:pt x="100" y="505"/>
                    <a:pt x="100" y="505"/>
                    <a:pt x="100" y="505"/>
                  </a:cubicBezTo>
                  <a:cubicBezTo>
                    <a:pt x="98" y="513"/>
                    <a:pt x="102" y="522"/>
                    <a:pt x="109" y="527"/>
                  </a:cubicBezTo>
                  <a:cubicBezTo>
                    <a:pt x="116" y="533"/>
                    <a:pt x="126" y="534"/>
                    <a:pt x="134" y="530"/>
                  </a:cubicBezTo>
                  <a:cubicBezTo>
                    <a:pt x="281" y="457"/>
                    <a:pt x="281" y="457"/>
                    <a:pt x="281" y="457"/>
                  </a:cubicBezTo>
                  <a:cubicBezTo>
                    <a:pt x="427" y="530"/>
                    <a:pt x="427" y="530"/>
                    <a:pt x="427" y="530"/>
                  </a:cubicBezTo>
                  <a:cubicBezTo>
                    <a:pt x="430" y="531"/>
                    <a:pt x="434" y="532"/>
                    <a:pt x="438" y="532"/>
                  </a:cubicBezTo>
                  <a:cubicBezTo>
                    <a:pt x="443" y="532"/>
                    <a:pt x="448" y="531"/>
                    <a:pt x="452" y="527"/>
                  </a:cubicBezTo>
                  <a:cubicBezTo>
                    <a:pt x="459" y="522"/>
                    <a:pt x="463" y="513"/>
                    <a:pt x="462" y="505"/>
                  </a:cubicBezTo>
                  <a:cubicBezTo>
                    <a:pt x="437" y="343"/>
                    <a:pt x="437" y="343"/>
                    <a:pt x="437" y="343"/>
                  </a:cubicBezTo>
                  <a:cubicBezTo>
                    <a:pt x="552" y="226"/>
                    <a:pt x="552" y="226"/>
                    <a:pt x="552" y="226"/>
                  </a:cubicBezTo>
                  <a:cubicBezTo>
                    <a:pt x="558" y="219"/>
                    <a:pt x="561" y="210"/>
                    <a:pt x="558" y="201"/>
                  </a:cubicBezTo>
                  <a:close/>
                  <a:moveTo>
                    <a:pt x="395" y="317"/>
                  </a:moveTo>
                  <a:cubicBezTo>
                    <a:pt x="390" y="323"/>
                    <a:pt x="387" y="330"/>
                    <a:pt x="388" y="338"/>
                  </a:cubicBezTo>
                  <a:cubicBezTo>
                    <a:pt x="407" y="466"/>
                    <a:pt x="407" y="466"/>
                    <a:pt x="407" y="466"/>
                  </a:cubicBezTo>
                  <a:cubicBezTo>
                    <a:pt x="291" y="408"/>
                    <a:pt x="291" y="408"/>
                    <a:pt x="291" y="408"/>
                  </a:cubicBezTo>
                  <a:cubicBezTo>
                    <a:pt x="288" y="407"/>
                    <a:pt x="284" y="406"/>
                    <a:pt x="281" y="406"/>
                  </a:cubicBezTo>
                  <a:cubicBezTo>
                    <a:pt x="277" y="406"/>
                    <a:pt x="273" y="407"/>
                    <a:pt x="270" y="408"/>
                  </a:cubicBezTo>
                  <a:cubicBezTo>
                    <a:pt x="154" y="466"/>
                    <a:pt x="154" y="466"/>
                    <a:pt x="154" y="466"/>
                  </a:cubicBezTo>
                  <a:cubicBezTo>
                    <a:pt x="173" y="338"/>
                    <a:pt x="173" y="338"/>
                    <a:pt x="173" y="338"/>
                  </a:cubicBezTo>
                  <a:cubicBezTo>
                    <a:pt x="174" y="330"/>
                    <a:pt x="172" y="323"/>
                    <a:pt x="166" y="317"/>
                  </a:cubicBezTo>
                  <a:cubicBezTo>
                    <a:pt x="75" y="225"/>
                    <a:pt x="75" y="225"/>
                    <a:pt x="75" y="225"/>
                  </a:cubicBezTo>
                  <a:cubicBezTo>
                    <a:pt x="203" y="203"/>
                    <a:pt x="203" y="203"/>
                    <a:pt x="203" y="203"/>
                  </a:cubicBezTo>
                  <a:cubicBezTo>
                    <a:pt x="211" y="202"/>
                    <a:pt x="217" y="198"/>
                    <a:pt x="221" y="191"/>
                  </a:cubicBezTo>
                  <a:cubicBezTo>
                    <a:pt x="281" y="76"/>
                    <a:pt x="281" y="76"/>
                    <a:pt x="281" y="76"/>
                  </a:cubicBezTo>
                  <a:cubicBezTo>
                    <a:pt x="340" y="191"/>
                    <a:pt x="340" y="191"/>
                    <a:pt x="340" y="191"/>
                  </a:cubicBezTo>
                  <a:cubicBezTo>
                    <a:pt x="344" y="198"/>
                    <a:pt x="350" y="202"/>
                    <a:pt x="358" y="203"/>
                  </a:cubicBezTo>
                  <a:cubicBezTo>
                    <a:pt x="486" y="225"/>
                    <a:pt x="486" y="225"/>
                    <a:pt x="486" y="225"/>
                  </a:cubicBezTo>
                  <a:lnTo>
                    <a:pt x="395" y="317"/>
                  </a:lnTo>
                  <a:close/>
                  <a:moveTo>
                    <a:pt x="395" y="317"/>
                  </a:moveTo>
                  <a:cubicBezTo>
                    <a:pt x="395" y="317"/>
                    <a:pt x="395" y="317"/>
                    <a:pt x="395" y="3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7" name="Freeform 7"/>
            <p:cNvSpPr>
              <a:spLocks noEditPoints="1"/>
            </p:cNvSpPr>
            <p:nvPr/>
          </p:nvSpPr>
          <p:spPr bwMode="auto">
            <a:xfrm>
              <a:off x="3367" y="1364"/>
              <a:ext cx="939" cy="940"/>
            </a:xfrm>
            <a:custGeom>
              <a:avLst/>
              <a:gdLst>
                <a:gd name="T0" fmla="*/ 751 w 773"/>
                <a:gd name="T1" fmla="*/ 412 h 775"/>
                <a:gd name="T2" fmla="*/ 724 w 773"/>
                <a:gd name="T3" fmla="*/ 432 h 775"/>
                <a:gd name="T4" fmla="*/ 388 w 773"/>
                <a:gd name="T5" fmla="*/ 727 h 775"/>
                <a:gd name="T6" fmla="*/ 48 w 773"/>
                <a:gd name="T7" fmla="*/ 388 h 775"/>
                <a:gd name="T8" fmla="*/ 388 w 773"/>
                <a:gd name="T9" fmla="*/ 48 h 775"/>
                <a:gd name="T10" fmla="*/ 724 w 773"/>
                <a:gd name="T11" fmla="*/ 343 h 775"/>
                <a:gd name="T12" fmla="*/ 751 w 773"/>
                <a:gd name="T13" fmla="*/ 363 h 775"/>
                <a:gd name="T14" fmla="*/ 772 w 773"/>
                <a:gd name="T15" fmla="*/ 336 h 775"/>
                <a:gd name="T16" fmla="*/ 388 w 773"/>
                <a:gd name="T17" fmla="*/ 0 h 775"/>
                <a:gd name="T18" fmla="*/ 0 w 773"/>
                <a:gd name="T19" fmla="*/ 388 h 775"/>
                <a:gd name="T20" fmla="*/ 388 w 773"/>
                <a:gd name="T21" fmla="*/ 775 h 775"/>
                <a:gd name="T22" fmla="*/ 772 w 773"/>
                <a:gd name="T23" fmla="*/ 439 h 775"/>
                <a:gd name="T24" fmla="*/ 751 w 773"/>
                <a:gd name="T25" fmla="*/ 412 h 775"/>
                <a:gd name="T26" fmla="*/ 751 w 773"/>
                <a:gd name="T27" fmla="*/ 412 h 775"/>
                <a:gd name="T28" fmla="*/ 751 w 773"/>
                <a:gd name="T29" fmla="*/ 412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3" h="775">
                  <a:moveTo>
                    <a:pt x="751" y="412"/>
                  </a:moveTo>
                  <a:cubicBezTo>
                    <a:pt x="738" y="410"/>
                    <a:pt x="726" y="419"/>
                    <a:pt x="724" y="432"/>
                  </a:cubicBezTo>
                  <a:cubicBezTo>
                    <a:pt x="702" y="600"/>
                    <a:pt x="557" y="727"/>
                    <a:pt x="388" y="727"/>
                  </a:cubicBezTo>
                  <a:cubicBezTo>
                    <a:pt x="200" y="727"/>
                    <a:pt x="48" y="575"/>
                    <a:pt x="48" y="388"/>
                  </a:cubicBezTo>
                  <a:cubicBezTo>
                    <a:pt x="48" y="200"/>
                    <a:pt x="200" y="48"/>
                    <a:pt x="388" y="48"/>
                  </a:cubicBezTo>
                  <a:cubicBezTo>
                    <a:pt x="557" y="48"/>
                    <a:pt x="702" y="175"/>
                    <a:pt x="724" y="343"/>
                  </a:cubicBezTo>
                  <a:cubicBezTo>
                    <a:pt x="726" y="356"/>
                    <a:pt x="738" y="365"/>
                    <a:pt x="751" y="363"/>
                  </a:cubicBezTo>
                  <a:cubicBezTo>
                    <a:pt x="764" y="362"/>
                    <a:pt x="773" y="350"/>
                    <a:pt x="772" y="336"/>
                  </a:cubicBezTo>
                  <a:cubicBezTo>
                    <a:pt x="746" y="145"/>
                    <a:pt x="581" y="0"/>
                    <a:pt x="388" y="0"/>
                  </a:cubicBezTo>
                  <a:cubicBezTo>
                    <a:pt x="174" y="0"/>
                    <a:pt x="0" y="174"/>
                    <a:pt x="0" y="388"/>
                  </a:cubicBezTo>
                  <a:cubicBezTo>
                    <a:pt x="0" y="601"/>
                    <a:pt x="174" y="775"/>
                    <a:pt x="388" y="775"/>
                  </a:cubicBezTo>
                  <a:cubicBezTo>
                    <a:pt x="581" y="775"/>
                    <a:pt x="746" y="631"/>
                    <a:pt x="772" y="439"/>
                  </a:cubicBezTo>
                  <a:cubicBezTo>
                    <a:pt x="773" y="426"/>
                    <a:pt x="764" y="414"/>
                    <a:pt x="751" y="412"/>
                  </a:cubicBezTo>
                  <a:close/>
                  <a:moveTo>
                    <a:pt x="751" y="412"/>
                  </a:moveTo>
                  <a:cubicBezTo>
                    <a:pt x="751" y="412"/>
                    <a:pt x="751" y="412"/>
                    <a:pt x="751" y="4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
        <p:nvSpPr>
          <p:cNvPr id="78" name="Oval 77"/>
          <p:cNvSpPr/>
          <p:nvPr/>
        </p:nvSpPr>
        <p:spPr>
          <a:xfrm>
            <a:off x="160931" y="386133"/>
            <a:ext cx="577092" cy="577092"/>
          </a:xfrm>
          <a:prstGeom prst="ellipse">
            <a:avLst/>
          </a:prstGeom>
          <a:solidFill>
            <a:schemeClr val="bg1"/>
          </a:solidFill>
          <a:ln w="88900">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400" b="1" dirty="0">
                <a:solidFill>
                  <a:srgbClr val="4A206A"/>
                </a:solidFill>
                <a:latin typeface="KG HAPPY Solid" panose="02000000000000000000" pitchFamily="2" charset="0"/>
              </a:rPr>
              <a:t>1</a:t>
            </a:r>
            <a:r>
              <a:rPr lang="en-US" sz="1400" b="1" dirty="0" smtClean="0">
                <a:solidFill>
                  <a:srgbClr val="4A206A"/>
                </a:solidFill>
                <a:latin typeface="KG HAPPY Solid" panose="02000000000000000000" pitchFamily="2" charset="0"/>
              </a:rPr>
              <a:t>943</a:t>
            </a:r>
            <a:endParaRPr lang="id-ID" sz="1400" b="1" dirty="0">
              <a:solidFill>
                <a:srgbClr val="4A206A"/>
              </a:solidFill>
              <a:latin typeface="KG HAPPY Solid" panose="02000000000000000000" pitchFamily="2" charset="0"/>
            </a:endParaRPr>
          </a:p>
        </p:txBody>
      </p:sp>
      <p:sp>
        <p:nvSpPr>
          <p:cNvPr id="79" name="Rectangle 78"/>
          <p:cNvSpPr/>
          <p:nvPr/>
        </p:nvSpPr>
        <p:spPr>
          <a:xfrm>
            <a:off x="6891565" y="5886623"/>
            <a:ext cx="3248005" cy="769441"/>
          </a:xfrm>
          <a:prstGeom prst="rect">
            <a:avLst/>
          </a:prstGeom>
        </p:spPr>
        <p:txBody>
          <a:bodyPr wrap="none">
            <a:spAutoFit/>
          </a:bodyPr>
          <a:lstStyle/>
          <a:p>
            <a:r>
              <a:rPr lang="en-US" sz="4400" spc="-150" dirty="0" smtClean="0">
                <a:solidFill>
                  <a:srgbClr val="4A206A"/>
                </a:solidFill>
                <a:latin typeface="Times New Roman" panose="02020603050405020304" pitchFamily="18" charset="0"/>
                <a:cs typeface="Times New Roman" panose="02020603050405020304" pitchFamily="18" charset="0"/>
              </a:rPr>
              <a:t>NN Evolution</a:t>
            </a:r>
            <a:endParaRPr lang="en-US" sz="4400" spc="-150" dirty="0">
              <a:solidFill>
                <a:srgbClr val="4A206A"/>
              </a:solidFill>
              <a:latin typeface="Times New Roman" panose="02020603050405020304" pitchFamily="18" charset="0"/>
              <a:cs typeface="Times New Roman" panose="02020603050405020304" pitchFamily="18" charset="0"/>
            </a:endParaRPr>
          </a:p>
        </p:txBody>
      </p:sp>
      <p:sp>
        <p:nvSpPr>
          <p:cNvPr id="80" name="Rectangle 79"/>
          <p:cNvSpPr/>
          <p:nvPr/>
        </p:nvSpPr>
        <p:spPr>
          <a:xfrm>
            <a:off x="869099" y="697024"/>
            <a:ext cx="2971836" cy="632481"/>
          </a:xfrm>
          <a:prstGeom prst="rect">
            <a:avLst/>
          </a:prstGeom>
        </p:spPr>
        <p:txBody>
          <a:bodyPr wrap="square">
            <a:spAutoFit/>
          </a:bodyPr>
          <a:lstStyle/>
          <a:p>
            <a:pPr marL="114300" lvl="1" indent="-114300" defTabSz="622300">
              <a:lnSpc>
                <a:spcPct val="90000"/>
              </a:lnSpc>
              <a:spcBef>
                <a:spcPct val="0"/>
              </a:spcBef>
              <a:spcAft>
                <a:spcPct val="15000"/>
              </a:spcAft>
              <a:buChar char="••"/>
            </a:pPr>
            <a:r>
              <a:rPr lang="en-US" altLang="en-US" dirty="0">
                <a:latin typeface="Times New Roman" panose="02020603050405020304" pitchFamily="18" charset="0"/>
                <a:cs typeface="Times New Roman" panose="02020603050405020304" pitchFamily="18" charset="0"/>
              </a:rPr>
              <a:t>McCulloch–Pitts “neuron”</a:t>
            </a:r>
            <a:endParaRPr lang="en-US" dirty="0">
              <a:latin typeface="Times New Roman" panose="02020603050405020304" pitchFamily="18" charset="0"/>
              <a:cs typeface="Times New Roman" panose="02020603050405020304" pitchFamily="18" charset="0"/>
            </a:endParaRPr>
          </a:p>
          <a:p>
            <a:pPr marL="114300" lvl="1" indent="-114300" defTabSz="622300">
              <a:lnSpc>
                <a:spcPct val="90000"/>
              </a:lnSpc>
              <a:spcBef>
                <a:spcPct val="0"/>
              </a:spcBef>
              <a:spcAft>
                <a:spcPct val="15000"/>
              </a:spcAft>
              <a:buChar char="••"/>
            </a:pPr>
            <a:r>
              <a:rPr lang="en-US" altLang="en-US" dirty="0">
                <a:latin typeface="Times New Roman" panose="02020603050405020304" pitchFamily="18" charset="0"/>
                <a:cs typeface="Times New Roman" panose="02020603050405020304" pitchFamily="18" charset="0"/>
              </a:rPr>
              <a:t>Started the field</a:t>
            </a:r>
            <a:endParaRPr lang="en-US" dirty="0">
              <a:latin typeface="Times New Roman" panose="02020603050405020304" pitchFamily="18" charset="0"/>
              <a:cs typeface="Times New Roman" panose="02020603050405020304" pitchFamily="18" charset="0"/>
            </a:endParaRPr>
          </a:p>
        </p:txBody>
      </p:sp>
      <p:sp>
        <p:nvSpPr>
          <p:cNvPr id="81" name="Rectangle 80"/>
          <p:cNvSpPr/>
          <p:nvPr/>
        </p:nvSpPr>
        <p:spPr>
          <a:xfrm>
            <a:off x="870907" y="232877"/>
            <a:ext cx="1361463" cy="338554"/>
          </a:xfrm>
          <a:prstGeom prst="rect">
            <a:avLst/>
          </a:prstGeom>
        </p:spPr>
        <p:txBody>
          <a:bodyPr wrap="none">
            <a:spAutoFit/>
          </a:bodyPr>
          <a:lstStyle/>
          <a:p>
            <a:r>
              <a:rPr lang="en-US" sz="1600" dirty="0" smtClean="0">
                <a:solidFill>
                  <a:srgbClr val="4A206A"/>
                </a:solidFill>
                <a:latin typeface="KG HAPPY Solid" panose="02000000000000000000" pitchFamily="2" charset="0"/>
              </a:rPr>
              <a:t>FIRST PASS</a:t>
            </a:r>
            <a:endParaRPr lang="en-US" sz="1600" dirty="0">
              <a:solidFill>
                <a:srgbClr val="4A206A"/>
              </a:solidFill>
              <a:latin typeface="KG HAPPY Solid" panose="02000000000000000000" pitchFamily="2" charset="0"/>
            </a:endParaRPr>
          </a:p>
        </p:txBody>
      </p:sp>
      <p:cxnSp>
        <p:nvCxnSpPr>
          <p:cNvPr id="3" name="Straight Connector 2"/>
          <p:cNvCxnSpPr/>
          <p:nvPr/>
        </p:nvCxnSpPr>
        <p:spPr>
          <a:xfrm>
            <a:off x="393807" y="1468241"/>
            <a:ext cx="3304998" cy="0"/>
          </a:xfrm>
          <a:prstGeom prst="line">
            <a:avLst/>
          </a:prstGeom>
          <a:ln w="31750" cap="rnd">
            <a:solidFill>
              <a:schemeClr val="accent3">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60931" y="1682178"/>
            <a:ext cx="576072" cy="576072"/>
          </a:xfrm>
          <a:prstGeom prst="ellipse">
            <a:avLst/>
          </a:prstGeom>
          <a:solidFill>
            <a:schemeClr val="bg1"/>
          </a:solidFill>
          <a:ln w="88900">
            <a:solidFill>
              <a:srgbClr val="CC3399"/>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400" dirty="0" smtClean="0">
                <a:solidFill>
                  <a:srgbClr val="CC3399"/>
                </a:solidFill>
                <a:latin typeface="KG HAPPY Solid" panose="02000000000000000000" pitchFamily="2" charset="0"/>
              </a:rPr>
              <a:t>1962</a:t>
            </a:r>
            <a:endParaRPr lang="id-ID" sz="1400" dirty="0">
              <a:solidFill>
                <a:srgbClr val="CC3399"/>
              </a:solidFill>
              <a:latin typeface="KG HAPPY Solid" panose="02000000000000000000" pitchFamily="2" charset="0"/>
            </a:endParaRPr>
          </a:p>
        </p:txBody>
      </p:sp>
      <p:sp>
        <p:nvSpPr>
          <p:cNvPr id="83" name="Rectangle 82"/>
          <p:cNvSpPr/>
          <p:nvPr/>
        </p:nvSpPr>
        <p:spPr>
          <a:xfrm>
            <a:off x="853477" y="1883998"/>
            <a:ext cx="2971836" cy="881780"/>
          </a:xfrm>
          <a:prstGeom prst="rect">
            <a:avLst/>
          </a:prstGeom>
        </p:spPr>
        <p:txBody>
          <a:bodyPr wrap="square">
            <a:spAutoFit/>
          </a:bodyPr>
          <a:lstStyle/>
          <a:p>
            <a:pPr marL="114300" lvl="1" indent="-114300" defTabSz="622300">
              <a:lnSpc>
                <a:spcPct val="90000"/>
              </a:lnSpc>
              <a:spcBef>
                <a:spcPct val="0"/>
              </a:spcBef>
              <a:spcAft>
                <a:spcPct val="15000"/>
              </a:spcAft>
              <a:buChar char="••"/>
            </a:pPr>
            <a:r>
              <a:rPr lang="en-US" altLang="en-US" dirty="0">
                <a:latin typeface="Times New Roman" panose="02020603050405020304" pitchFamily="18" charset="0"/>
                <a:cs typeface="Times New Roman" panose="02020603050405020304" pitchFamily="18" charset="0"/>
              </a:rPr>
              <a:t>Rosenblatt’s perceptron</a:t>
            </a:r>
            <a:endParaRPr lang="en-US" dirty="0">
              <a:latin typeface="Times New Roman" panose="02020603050405020304" pitchFamily="18" charset="0"/>
              <a:cs typeface="Times New Roman" panose="02020603050405020304" pitchFamily="18" charset="0"/>
            </a:endParaRPr>
          </a:p>
          <a:p>
            <a:pPr marL="114300" lvl="1" indent="-114300" defTabSz="622300">
              <a:lnSpc>
                <a:spcPct val="90000"/>
              </a:lnSpc>
              <a:spcBef>
                <a:spcPct val="0"/>
              </a:spcBef>
              <a:spcAft>
                <a:spcPct val="15000"/>
              </a:spcAft>
              <a:buChar char="••"/>
            </a:pPr>
            <a:r>
              <a:rPr lang="en-US" altLang="en-US" dirty="0">
                <a:latin typeface="Times New Roman" panose="02020603050405020304" pitchFamily="18" charset="0"/>
                <a:cs typeface="Times New Roman" panose="02020603050405020304" pitchFamily="18" charset="0"/>
              </a:rPr>
              <a:t>Learned its own weight values; convergence proof</a:t>
            </a:r>
            <a:endParaRPr lang="en-US" dirty="0">
              <a:latin typeface="Times New Roman" panose="02020603050405020304" pitchFamily="18" charset="0"/>
              <a:cs typeface="Times New Roman" panose="02020603050405020304" pitchFamily="18" charset="0"/>
            </a:endParaRPr>
          </a:p>
        </p:txBody>
      </p:sp>
      <p:sp>
        <p:nvSpPr>
          <p:cNvPr id="84" name="Rectangle 83"/>
          <p:cNvSpPr/>
          <p:nvPr/>
        </p:nvSpPr>
        <p:spPr>
          <a:xfrm>
            <a:off x="867388" y="1541383"/>
            <a:ext cx="2823209" cy="338554"/>
          </a:xfrm>
          <a:prstGeom prst="rect">
            <a:avLst/>
          </a:prstGeom>
        </p:spPr>
        <p:txBody>
          <a:bodyPr wrap="none">
            <a:spAutoFit/>
          </a:bodyPr>
          <a:lstStyle/>
          <a:p>
            <a:r>
              <a:rPr lang="en-US" sz="1600" dirty="0" smtClean="0">
                <a:solidFill>
                  <a:srgbClr val="CC3399"/>
                </a:solidFill>
                <a:latin typeface="KG HAPPY Solid" panose="02000000000000000000" pitchFamily="2" charset="0"/>
              </a:rPr>
              <a:t>LEARNING IMPROVEMENT</a:t>
            </a:r>
            <a:endParaRPr lang="en-US" sz="1600" dirty="0">
              <a:solidFill>
                <a:srgbClr val="CC3399"/>
              </a:solidFill>
              <a:latin typeface="KG HAPPY Solid" panose="02000000000000000000" pitchFamily="2" charset="0"/>
            </a:endParaRPr>
          </a:p>
        </p:txBody>
      </p:sp>
      <p:cxnSp>
        <p:nvCxnSpPr>
          <p:cNvPr id="85" name="Straight Connector 84"/>
          <p:cNvCxnSpPr/>
          <p:nvPr/>
        </p:nvCxnSpPr>
        <p:spPr>
          <a:xfrm>
            <a:off x="393807" y="2731608"/>
            <a:ext cx="3304998" cy="0"/>
          </a:xfrm>
          <a:prstGeom prst="line">
            <a:avLst/>
          </a:prstGeom>
          <a:ln w="31750" cap="rnd">
            <a:solidFill>
              <a:schemeClr val="accent3">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160931" y="2962843"/>
            <a:ext cx="576072" cy="576072"/>
          </a:xfrm>
          <a:prstGeom prst="ellipse">
            <a:avLst/>
          </a:prstGeom>
          <a:solidFill>
            <a:schemeClr val="bg1"/>
          </a:solidFill>
          <a:ln w="889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400" dirty="0" smtClean="0">
                <a:solidFill>
                  <a:schemeClr val="accent3"/>
                </a:solidFill>
                <a:latin typeface="KG HAPPY Solid" panose="02000000000000000000" pitchFamily="2" charset="0"/>
              </a:rPr>
              <a:t>1969</a:t>
            </a:r>
            <a:endParaRPr lang="id-ID" sz="1400" dirty="0">
              <a:solidFill>
                <a:schemeClr val="accent3"/>
              </a:solidFill>
              <a:latin typeface="KG HAPPY Solid" panose="02000000000000000000" pitchFamily="2" charset="0"/>
            </a:endParaRPr>
          </a:p>
        </p:txBody>
      </p:sp>
      <p:sp>
        <p:nvSpPr>
          <p:cNvPr id="87" name="Rectangle 86"/>
          <p:cNvSpPr/>
          <p:nvPr/>
        </p:nvSpPr>
        <p:spPr>
          <a:xfrm>
            <a:off x="821644" y="3084196"/>
            <a:ext cx="2971836" cy="840230"/>
          </a:xfrm>
          <a:prstGeom prst="rect">
            <a:avLst/>
          </a:prstGeom>
        </p:spPr>
        <p:txBody>
          <a:bodyPr wrap="square">
            <a:spAutoFit/>
          </a:bodyPr>
          <a:lstStyle/>
          <a:p>
            <a:pPr marL="114300" lvl="1" indent="-114300" defTabSz="533400">
              <a:lnSpc>
                <a:spcPct val="90000"/>
              </a:lnSpc>
              <a:spcBef>
                <a:spcPct val="0"/>
              </a:spcBef>
              <a:spcAft>
                <a:spcPct val="15000"/>
              </a:spcAft>
              <a:buChar char="••"/>
            </a:pPr>
            <a:r>
              <a:rPr lang="en-US" altLang="en-US" dirty="0">
                <a:latin typeface="Times New Roman" panose="02020603050405020304" pitchFamily="18" charset="0"/>
                <a:cs typeface="Times New Roman" panose="02020603050405020304" pitchFamily="18" charset="0"/>
              </a:rPr>
              <a:t>Minsky &amp; </a:t>
            </a:r>
            <a:r>
              <a:rPr lang="en-US" altLang="en-US" dirty="0" err="1">
                <a:latin typeface="Times New Roman" panose="02020603050405020304" pitchFamily="18" charset="0"/>
                <a:cs typeface="Times New Roman" panose="02020603050405020304" pitchFamily="18" charset="0"/>
              </a:rPr>
              <a:t>Papert</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Proved </a:t>
            </a:r>
            <a:r>
              <a:rPr lang="en-US" altLang="en-US" dirty="0">
                <a:latin typeface="Times New Roman" panose="02020603050405020304" pitchFamily="18" charset="0"/>
                <a:cs typeface="Times New Roman" panose="02020603050405020304" pitchFamily="18" charset="0"/>
              </a:rPr>
              <a:t>limitations of single-layer perceptron networks</a:t>
            </a:r>
            <a:endParaRPr lang="en-US" dirty="0">
              <a:latin typeface="Times New Roman" panose="02020603050405020304" pitchFamily="18" charset="0"/>
              <a:cs typeface="Times New Roman" panose="02020603050405020304" pitchFamily="18" charset="0"/>
            </a:endParaRPr>
          </a:p>
        </p:txBody>
      </p:sp>
      <p:sp>
        <p:nvSpPr>
          <p:cNvPr id="88" name="Rectangle 87"/>
          <p:cNvSpPr/>
          <p:nvPr/>
        </p:nvSpPr>
        <p:spPr>
          <a:xfrm>
            <a:off x="880108" y="2807627"/>
            <a:ext cx="2401619" cy="338554"/>
          </a:xfrm>
          <a:prstGeom prst="rect">
            <a:avLst/>
          </a:prstGeom>
        </p:spPr>
        <p:txBody>
          <a:bodyPr wrap="none">
            <a:spAutoFit/>
          </a:bodyPr>
          <a:lstStyle/>
          <a:p>
            <a:r>
              <a:rPr lang="en-US" sz="1600" dirty="0" smtClean="0">
                <a:solidFill>
                  <a:schemeClr val="accent3"/>
                </a:solidFill>
                <a:latin typeface="KG HAPPY Solid" panose="02000000000000000000" pitchFamily="2" charset="0"/>
              </a:rPr>
              <a:t>HOW ABOUT LAYERS?</a:t>
            </a:r>
            <a:endParaRPr lang="en-US" sz="1600" dirty="0">
              <a:solidFill>
                <a:schemeClr val="accent3"/>
              </a:solidFill>
              <a:latin typeface="KG HAPPY Solid" panose="02000000000000000000" pitchFamily="2" charset="0"/>
            </a:endParaRPr>
          </a:p>
        </p:txBody>
      </p:sp>
      <p:cxnSp>
        <p:nvCxnSpPr>
          <p:cNvPr id="89" name="Straight Connector 88"/>
          <p:cNvCxnSpPr/>
          <p:nvPr/>
        </p:nvCxnSpPr>
        <p:spPr>
          <a:xfrm>
            <a:off x="393807" y="3964867"/>
            <a:ext cx="3304998" cy="0"/>
          </a:xfrm>
          <a:prstGeom prst="line">
            <a:avLst/>
          </a:prstGeom>
          <a:ln w="31750" cap="rnd">
            <a:solidFill>
              <a:schemeClr val="accent3">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160931" y="4141682"/>
            <a:ext cx="576072" cy="576072"/>
          </a:xfrm>
          <a:prstGeom prst="ellipse">
            <a:avLst/>
          </a:prstGeom>
          <a:solidFill>
            <a:schemeClr val="bg1"/>
          </a:solidFill>
          <a:ln w="88900">
            <a:solidFill>
              <a:srgbClr val="4A206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400" dirty="0" smtClean="0">
                <a:solidFill>
                  <a:srgbClr val="4A206A"/>
                </a:solidFill>
                <a:latin typeface="KG HAPPY Solid" panose="02000000000000000000" pitchFamily="2" charset="0"/>
              </a:rPr>
              <a:t>1982</a:t>
            </a:r>
            <a:endParaRPr lang="id-ID" sz="1400" dirty="0">
              <a:solidFill>
                <a:srgbClr val="4A206A"/>
              </a:solidFill>
              <a:latin typeface="KG HAPPY Solid" panose="02000000000000000000" pitchFamily="2" charset="0"/>
            </a:endParaRPr>
          </a:p>
        </p:txBody>
      </p:sp>
      <p:sp>
        <p:nvSpPr>
          <p:cNvPr id="91" name="Rectangle 90"/>
          <p:cNvSpPr/>
          <p:nvPr/>
        </p:nvSpPr>
        <p:spPr>
          <a:xfrm>
            <a:off x="836049" y="4347504"/>
            <a:ext cx="2971836" cy="590931"/>
          </a:xfrm>
          <a:prstGeom prst="rect">
            <a:avLst/>
          </a:prstGeom>
        </p:spPr>
        <p:txBody>
          <a:bodyPr wrap="square">
            <a:spAutoFit/>
          </a:bodyPr>
          <a:lstStyle/>
          <a:p>
            <a:pPr marL="114300" lvl="1" indent="-114300" defTabSz="533400">
              <a:lnSpc>
                <a:spcPct val="90000"/>
              </a:lnSpc>
              <a:spcBef>
                <a:spcPct val="0"/>
              </a:spcBef>
              <a:spcAft>
                <a:spcPct val="15000"/>
              </a:spcAft>
              <a:buChar char="••"/>
            </a:pPr>
            <a:r>
              <a:rPr lang="en-US" altLang="en-US" dirty="0">
                <a:latin typeface="Times New Roman" panose="02020603050405020304" pitchFamily="18" charset="0"/>
                <a:cs typeface="Times New Roman" panose="02020603050405020304" pitchFamily="18" charset="0"/>
              </a:rPr>
              <a:t>Hopfield and convergence in symmetric </a:t>
            </a:r>
            <a:r>
              <a:rPr lang="en-US" altLang="en-US" dirty="0" smtClean="0">
                <a:latin typeface="Times New Roman" panose="02020603050405020304" pitchFamily="18" charset="0"/>
                <a:cs typeface="Times New Roman" panose="02020603050405020304" pitchFamily="18" charset="0"/>
              </a:rPr>
              <a:t>networks</a:t>
            </a:r>
            <a:endParaRPr lang="en-US" dirty="0">
              <a:latin typeface="Times New Roman" panose="02020603050405020304" pitchFamily="18" charset="0"/>
              <a:cs typeface="Times New Roman" panose="02020603050405020304" pitchFamily="18" charset="0"/>
            </a:endParaRPr>
          </a:p>
        </p:txBody>
      </p:sp>
      <p:sp>
        <p:nvSpPr>
          <p:cNvPr id="92" name="Rectangle 91"/>
          <p:cNvSpPr/>
          <p:nvPr/>
        </p:nvSpPr>
        <p:spPr>
          <a:xfrm>
            <a:off x="877390" y="4021210"/>
            <a:ext cx="2227918" cy="338554"/>
          </a:xfrm>
          <a:prstGeom prst="rect">
            <a:avLst/>
          </a:prstGeom>
        </p:spPr>
        <p:txBody>
          <a:bodyPr wrap="none">
            <a:spAutoFit/>
          </a:bodyPr>
          <a:lstStyle/>
          <a:p>
            <a:r>
              <a:rPr lang="en-US" sz="1600" dirty="0" smtClean="0">
                <a:solidFill>
                  <a:srgbClr val="4A206A"/>
                </a:solidFill>
                <a:latin typeface="KG HAPPY Solid" panose="02000000000000000000" pitchFamily="2" charset="0"/>
              </a:rPr>
              <a:t>ENERGY FUNCTION </a:t>
            </a:r>
            <a:endParaRPr lang="en-US" sz="1600" dirty="0">
              <a:solidFill>
                <a:srgbClr val="4A206A"/>
              </a:solidFill>
              <a:latin typeface="KG HAPPY Solid" panose="02000000000000000000" pitchFamily="2" charset="0"/>
            </a:endParaRPr>
          </a:p>
        </p:txBody>
      </p:sp>
      <p:cxnSp>
        <p:nvCxnSpPr>
          <p:cNvPr id="93" name="Straight Connector 92"/>
          <p:cNvCxnSpPr/>
          <p:nvPr/>
        </p:nvCxnSpPr>
        <p:spPr>
          <a:xfrm>
            <a:off x="393807" y="5223790"/>
            <a:ext cx="3304998" cy="0"/>
          </a:xfrm>
          <a:prstGeom prst="line">
            <a:avLst/>
          </a:prstGeom>
          <a:ln w="31750" cap="rnd">
            <a:solidFill>
              <a:schemeClr val="accent3">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160931" y="5452792"/>
            <a:ext cx="576072" cy="576072"/>
          </a:xfrm>
          <a:prstGeom prst="ellipse">
            <a:avLst/>
          </a:prstGeom>
          <a:solidFill>
            <a:schemeClr val="bg1"/>
          </a:solidFill>
          <a:ln w="889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r>
              <a:rPr lang="en-US" sz="1400" dirty="0" smtClean="0">
                <a:solidFill>
                  <a:schemeClr val="accent3"/>
                </a:solidFill>
                <a:latin typeface="KG HAPPY Solid" panose="02000000000000000000" pitchFamily="2" charset="0"/>
              </a:rPr>
              <a:t>1986</a:t>
            </a:r>
            <a:endParaRPr lang="id-ID" sz="1400" dirty="0">
              <a:solidFill>
                <a:schemeClr val="accent3"/>
              </a:solidFill>
              <a:latin typeface="KG HAPPY Solid" panose="02000000000000000000" pitchFamily="2" charset="0"/>
            </a:endParaRPr>
          </a:p>
        </p:txBody>
      </p:sp>
      <p:sp>
        <p:nvSpPr>
          <p:cNvPr id="95" name="Rectangle 94"/>
          <p:cNvSpPr/>
          <p:nvPr/>
        </p:nvSpPr>
        <p:spPr>
          <a:xfrm>
            <a:off x="869099" y="5728807"/>
            <a:ext cx="2971836" cy="881780"/>
          </a:xfrm>
          <a:prstGeom prst="rect">
            <a:avLst/>
          </a:prstGeom>
        </p:spPr>
        <p:txBody>
          <a:bodyPr wrap="square">
            <a:spAutoFit/>
          </a:bodyPr>
          <a:lstStyle/>
          <a:p>
            <a:pPr marL="114300" lvl="1" indent="-114300" defTabSz="533400">
              <a:lnSpc>
                <a:spcPct val="90000"/>
              </a:lnSpc>
              <a:spcBef>
                <a:spcPct val="0"/>
              </a:spcBef>
              <a:spcAft>
                <a:spcPct val="15000"/>
              </a:spcAft>
              <a:buChar char="••"/>
            </a:pPr>
            <a:r>
              <a:rPr lang="en-US" altLang="en-US" dirty="0">
                <a:latin typeface="Times New Roman" panose="02020603050405020304" pitchFamily="18" charset="0"/>
                <a:cs typeface="Times New Roman" panose="02020603050405020304" pitchFamily="18" charset="0"/>
              </a:rPr>
              <a:t>Backpropagation of errors</a:t>
            </a:r>
            <a:endParaRPr lang="en-US" dirty="0">
              <a:latin typeface="Times New Roman" panose="02020603050405020304" pitchFamily="18" charset="0"/>
              <a:cs typeface="Times New Roman" panose="02020603050405020304" pitchFamily="18" charset="0"/>
            </a:endParaRPr>
          </a:p>
          <a:p>
            <a:pPr marL="114300" lvl="1" indent="-114300" defTabSz="533400">
              <a:lnSpc>
                <a:spcPct val="90000"/>
              </a:lnSpc>
              <a:spcBef>
                <a:spcPct val="0"/>
              </a:spcBef>
              <a:spcAft>
                <a:spcPct val="15000"/>
              </a:spcAft>
              <a:buChar char="••"/>
            </a:pPr>
            <a:r>
              <a:rPr lang="en-US" altLang="en-US" dirty="0">
                <a:latin typeface="Times New Roman" panose="02020603050405020304" pitchFamily="18" charset="0"/>
                <a:cs typeface="Times New Roman" panose="02020603050405020304" pitchFamily="18" charset="0"/>
              </a:rPr>
              <a:t>Method for training multilayer networks</a:t>
            </a:r>
            <a:endParaRPr lang="en-US" dirty="0">
              <a:latin typeface="Times New Roman" panose="02020603050405020304" pitchFamily="18" charset="0"/>
              <a:cs typeface="Times New Roman" panose="02020603050405020304" pitchFamily="18" charset="0"/>
            </a:endParaRPr>
          </a:p>
        </p:txBody>
      </p:sp>
      <p:sp>
        <p:nvSpPr>
          <p:cNvPr id="96" name="Rectangle 95"/>
          <p:cNvSpPr/>
          <p:nvPr/>
        </p:nvSpPr>
        <p:spPr>
          <a:xfrm>
            <a:off x="846840" y="5308060"/>
            <a:ext cx="1795107" cy="338554"/>
          </a:xfrm>
          <a:prstGeom prst="rect">
            <a:avLst/>
          </a:prstGeom>
        </p:spPr>
        <p:txBody>
          <a:bodyPr wrap="none">
            <a:spAutoFit/>
          </a:bodyPr>
          <a:lstStyle/>
          <a:p>
            <a:r>
              <a:rPr lang="en-US" sz="1600" dirty="0" smtClean="0">
                <a:solidFill>
                  <a:schemeClr val="accent3"/>
                </a:solidFill>
                <a:latin typeface="KG HAPPY Solid" panose="02000000000000000000" pitchFamily="2" charset="0"/>
              </a:rPr>
              <a:t>MORE TUNNING</a:t>
            </a:r>
            <a:endParaRPr lang="en-US" sz="1600" dirty="0">
              <a:solidFill>
                <a:schemeClr val="accent3"/>
              </a:solidFill>
              <a:latin typeface="KG HAPPY Solid" panose="02000000000000000000" pitchFamily="2" charset="0"/>
            </a:endParaRPr>
          </a:p>
        </p:txBody>
      </p:sp>
      <p:sp>
        <p:nvSpPr>
          <p:cNvPr id="5" name="Rectangle 4"/>
          <p:cNvSpPr/>
          <p:nvPr/>
        </p:nvSpPr>
        <p:spPr>
          <a:xfrm>
            <a:off x="-92467" y="-308225"/>
            <a:ext cx="4613096" cy="297951"/>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119303" y="383310"/>
            <a:ext cx="3540695" cy="646331"/>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Probabilistic </a:t>
            </a:r>
            <a:r>
              <a:rPr lang="en-US" dirty="0">
                <a:latin typeface="Times New Roman" panose="02020603050405020304" pitchFamily="18" charset="0"/>
                <a:cs typeface="Times New Roman" panose="02020603050405020304" pitchFamily="18" charset="0"/>
              </a:rPr>
              <a:t>interpretations, Bayesian and spiking networks</a:t>
            </a:r>
          </a:p>
        </p:txBody>
      </p:sp>
      <p:cxnSp>
        <p:nvCxnSpPr>
          <p:cNvPr id="7" name="Straight Arrow Connector 6"/>
          <p:cNvCxnSpPr>
            <a:endCxn id="71" idx="0"/>
          </p:cNvCxnSpPr>
          <p:nvPr/>
        </p:nvCxnSpPr>
        <p:spPr>
          <a:xfrm>
            <a:off x="11206520" y="1116993"/>
            <a:ext cx="763433" cy="51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52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9DC8-CD40-4122-B140-1E83BC0BF4BA}"/>
              </a:ext>
            </a:extLst>
          </p:cNvPr>
          <p:cNvSpPr>
            <a:spLocks noGrp="1"/>
          </p:cNvSpPr>
          <p:nvPr>
            <p:ph type="title"/>
          </p:nvPr>
        </p:nvSpPr>
        <p:spPr>
          <a:xfrm>
            <a:off x="1844565" y="282502"/>
            <a:ext cx="6290441" cy="2103875"/>
          </a:xfrm>
        </p:spPr>
        <p:txBody>
          <a:bodyPr>
            <a:normAutofit/>
          </a:bodyPr>
          <a:lstStyle/>
          <a:p>
            <a:r>
              <a:rPr lang="en-US" sz="3600" dirty="0" smtClean="0">
                <a:solidFill>
                  <a:schemeClr val="tx1"/>
                </a:solidFill>
                <a:latin typeface="Times New Roman" panose="02020603050405020304" pitchFamily="18" charset="0"/>
                <a:cs typeface="Times New Roman" panose="02020603050405020304" pitchFamily="18" charset="0"/>
              </a:rPr>
              <a:t>Why do we use NN?</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2612FDEE-65FE-EB40-A6D9-C8DBBB984046}" type="slidenum">
              <a:rPr lang="en-US" smtClean="0"/>
              <a:t>6</a:t>
            </a:fld>
            <a:endParaRPr lang="en-US"/>
          </a:p>
        </p:txBody>
      </p:sp>
      <p:sp>
        <p:nvSpPr>
          <p:cNvPr id="4" name="Content Placeholder 3"/>
          <p:cNvSpPr>
            <a:spLocks noGrp="1"/>
          </p:cNvSpPr>
          <p:nvPr>
            <p:ph idx="1"/>
          </p:nvPr>
        </p:nvSpPr>
        <p:spPr>
          <a:xfrm>
            <a:off x="409903" y="1152907"/>
            <a:ext cx="11482552" cy="5115708"/>
          </a:xfrm>
        </p:spPr>
        <p:txBody>
          <a:bodyPr>
            <a:noAutofit/>
          </a:bodyPr>
          <a:lstStyle/>
          <a:p>
            <a:r>
              <a:rPr lang="en-US" sz="2400" dirty="0">
                <a:latin typeface="Times New Roman" panose="02020603050405020304" pitchFamily="18" charset="0"/>
                <a:cs typeface="Times New Roman" panose="02020603050405020304" pitchFamily="18" charset="0"/>
              </a:rPr>
              <a:t>Neural networks, with their remarkable ability and potentials to derive meaning from complicated or big data, can be used to extract patterns and detect trends that are too complex or at least that are not easy to be noticed by either me and you as humans or other computer techniques. </a:t>
            </a:r>
          </a:p>
          <a:p>
            <a:pPr lvl="0"/>
            <a:r>
              <a:rPr lang="en-US" sz="2400" dirty="0">
                <a:latin typeface="Times New Roman" panose="02020603050405020304" pitchFamily="18" charset="0"/>
                <a:cs typeface="Times New Roman" panose="02020603050405020304" pitchFamily="18" charset="0"/>
              </a:rPr>
              <a:t>Adaptive learning: An ability to learn how to do tasks based on the data given for training or initial experience.</a:t>
            </a:r>
          </a:p>
          <a:p>
            <a:pPr lvl="0"/>
            <a:r>
              <a:rPr lang="en-US" sz="2400" dirty="0" smtClean="0">
                <a:latin typeface="Times New Roman" panose="02020603050405020304" pitchFamily="18" charset="0"/>
                <a:cs typeface="Times New Roman" panose="02020603050405020304" pitchFamily="18" charset="0"/>
              </a:rPr>
              <a:t>Self-Organization</a:t>
            </a:r>
            <a:r>
              <a:rPr lang="en-US" sz="2400" dirty="0">
                <a:latin typeface="Times New Roman" panose="02020603050405020304" pitchFamily="18" charset="0"/>
                <a:cs typeface="Times New Roman" panose="02020603050405020304" pitchFamily="18" charset="0"/>
              </a:rPr>
              <a:t>: An ANN can create its own </a:t>
            </a:r>
            <a:r>
              <a:rPr lang="en-US" sz="2400" dirty="0" smtClean="0">
                <a:latin typeface="Times New Roman" panose="02020603050405020304" pitchFamily="18" charset="0"/>
                <a:cs typeface="Times New Roman" panose="02020603050405020304" pitchFamily="18" charset="0"/>
              </a:rPr>
              <a:t>organization </a:t>
            </a:r>
            <a:r>
              <a:rPr lang="en-US" sz="2400" dirty="0">
                <a:latin typeface="Times New Roman" panose="02020603050405020304" pitchFamily="18" charset="0"/>
                <a:cs typeface="Times New Roman" panose="02020603050405020304" pitchFamily="18" charset="0"/>
              </a:rPr>
              <a:t>or representation of the information it receives during learning time.</a:t>
            </a:r>
          </a:p>
          <a:p>
            <a:pPr lvl="0"/>
            <a:r>
              <a:rPr lang="en-US" sz="2400" dirty="0">
                <a:latin typeface="Times New Roman" panose="02020603050405020304" pitchFamily="18" charset="0"/>
                <a:cs typeface="Times New Roman" panose="02020603050405020304" pitchFamily="18" charset="0"/>
              </a:rPr>
              <a:t>Real Time Operation: ANN computations may be carried out in parallel, and special hardware devices are being designed and manufactured which take advantage of this capability.</a:t>
            </a:r>
          </a:p>
          <a:p>
            <a:pPr lvl="0"/>
            <a:r>
              <a:rPr lang="en-US" sz="2400" dirty="0">
                <a:latin typeface="Times New Roman" panose="02020603050405020304" pitchFamily="18" charset="0"/>
                <a:cs typeface="Times New Roman" panose="02020603050405020304" pitchFamily="18" charset="0"/>
              </a:rPr>
              <a:t>Fault Tolerance via Redundant Information Coding: Partial destruction of a network leads to the corresponding degradation of performance. However, some network capabilities may be retained even with major network damage.</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64808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9DC8-CD40-4122-B140-1E83BC0BF4BA}"/>
              </a:ext>
            </a:extLst>
          </p:cNvPr>
          <p:cNvSpPr>
            <a:spLocks noGrp="1"/>
          </p:cNvSpPr>
          <p:nvPr>
            <p:ph type="title"/>
          </p:nvPr>
        </p:nvSpPr>
        <p:spPr>
          <a:xfrm>
            <a:off x="1381706" y="314033"/>
            <a:ext cx="3084844" cy="2103875"/>
          </a:xfrm>
        </p:spPr>
        <p:txBody>
          <a:bodyPr>
            <a:normAutofit/>
          </a:bodyPr>
          <a:lstStyle/>
          <a:p>
            <a:r>
              <a:rPr lang="en-US" sz="3600" dirty="0" smtClean="0">
                <a:solidFill>
                  <a:schemeClr val="tx1"/>
                </a:solidFill>
              </a:rPr>
              <a:t>Applications</a:t>
            </a:r>
            <a:endParaRPr lang="en-US" sz="3600" dirty="0">
              <a:solidFill>
                <a:schemeClr val="tx1"/>
              </a:solidFill>
            </a:endParaRPr>
          </a:p>
        </p:txBody>
      </p:sp>
      <p:pic>
        <p:nvPicPr>
          <p:cNvPr id="7" name="Content Placeholder 6" descr="A close up of text on a white background&#10;&#10;Description generated with high confidence">
            <a:extLst>
              <a:ext uri="{FF2B5EF4-FFF2-40B4-BE49-F238E27FC236}">
                <a16:creationId xmlns:a16="http://schemas.microsoft.com/office/drawing/2014/main" id="{0B7E4780-9C12-4C52-8773-6B89C7322A3B}"/>
              </a:ext>
            </a:extLst>
          </p:cNvPr>
          <p:cNvPicPr>
            <a:picLocks noGrp="1" noChangeAspect="1"/>
          </p:cNvPicPr>
          <p:nvPr>
            <p:ph idx="1"/>
          </p:nvPr>
        </p:nvPicPr>
        <p:blipFill rotWithShape="1">
          <a:blip r:embed="rId2"/>
          <a:srcRect l="14336" r="11669"/>
          <a:stretch/>
        </p:blipFill>
        <p:spPr>
          <a:xfrm>
            <a:off x="252043" y="3880328"/>
            <a:ext cx="3570973" cy="2432789"/>
          </a:xfrm>
        </p:spPr>
      </p:pic>
      <p:pic>
        <p:nvPicPr>
          <p:cNvPr id="8" name="Content Placeholder 4">
            <a:extLst>
              <a:ext uri="{FF2B5EF4-FFF2-40B4-BE49-F238E27FC236}">
                <a16:creationId xmlns:a16="http://schemas.microsoft.com/office/drawing/2014/main" id="{7E6F63F4-D69F-436C-AB95-FFE5EE0BBD15}"/>
              </a:ext>
            </a:extLst>
          </p:cNvPr>
          <p:cNvPicPr>
            <a:picLocks noChangeAspect="1"/>
          </p:cNvPicPr>
          <p:nvPr/>
        </p:nvPicPr>
        <p:blipFill rotWithShape="1">
          <a:blip r:embed="rId3"/>
          <a:srcRect l="28417" r="18655" b="1"/>
          <a:stretch/>
        </p:blipFill>
        <p:spPr>
          <a:xfrm>
            <a:off x="4075043" y="10"/>
            <a:ext cx="8111272" cy="6857990"/>
          </a:xfrm>
          <a:prstGeom prst="rect">
            <a:avLst/>
          </a:prstGeom>
        </p:spPr>
      </p:pic>
      <p:pic>
        <p:nvPicPr>
          <p:cNvPr id="11" name="Picture 10">
            <a:extLst>
              <a:ext uri="{FF2B5EF4-FFF2-40B4-BE49-F238E27FC236}">
                <a16:creationId xmlns:a16="http://schemas.microsoft.com/office/drawing/2014/main" id="{114B74C2-E8BF-4493-B00A-EA2182E7D2ED}"/>
              </a:ext>
            </a:extLst>
          </p:cNvPr>
          <p:cNvPicPr>
            <a:picLocks noChangeAspect="1"/>
          </p:cNvPicPr>
          <p:nvPr/>
        </p:nvPicPr>
        <p:blipFill>
          <a:blip r:embed="rId4"/>
          <a:stretch>
            <a:fillRect/>
          </a:stretch>
        </p:blipFill>
        <p:spPr>
          <a:xfrm>
            <a:off x="3307766" y="866274"/>
            <a:ext cx="8391865" cy="430050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6" name="Rectangle 15">
            <a:extLst>
              <a:ext uri="{FF2B5EF4-FFF2-40B4-BE49-F238E27FC236}">
                <a16:creationId xmlns:a16="http://schemas.microsoft.com/office/drawing/2014/main" id="{C7A1C256-3BC3-4A0B-8E32-DD38E10BC7C5}"/>
              </a:ext>
            </a:extLst>
          </p:cNvPr>
          <p:cNvSpPr/>
          <p:nvPr/>
        </p:nvSpPr>
        <p:spPr>
          <a:xfrm>
            <a:off x="16" y="6629198"/>
            <a:ext cx="5968181" cy="215444"/>
          </a:xfrm>
          <a:prstGeom prst="rect">
            <a:avLst/>
          </a:prstGeom>
        </p:spPr>
        <p:txBody>
          <a:bodyPr wrap="square">
            <a:spAutoFit/>
          </a:bodyPr>
          <a:lstStyle/>
          <a:p>
            <a:r>
              <a:rPr lang="en-US" sz="800" dirty="0"/>
              <a:t>https://becominghuman.ai/making-a-simple-neural-network-2ea1de81ec20</a:t>
            </a:r>
          </a:p>
        </p:txBody>
      </p:sp>
      <p:sp>
        <p:nvSpPr>
          <p:cNvPr id="3" name="Slide Number Placeholder 2"/>
          <p:cNvSpPr>
            <a:spLocks noGrp="1"/>
          </p:cNvSpPr>
          <p:nvPr>
            <p:ph type="sldNum" sz="quarter" idx="12"/>
          </p:nvPr>
        </p:nvSpPr>
        <p:spPr/>
        <p:txBody>
          <a:bodyPr/>
          <a:lstStyle/>
          <a:p>
            <a:fld id="{2612FDEE-65FE-EB40-A6D9-C8DBBB984046}" type="slidenum">
              <a:rPr lang="en-US" smtClean="0"/>
              <a:t>7</a:t>
            </a:fld>
            <a:endParaRPr lang="en-US"/>
          </a:p>
        </p:txBody>
      </p:sp>
    </p:spTree>
    <p:extLst>
      <p:ext uri="{BB962C8B-B14F-4D97-AF65-F5344CB8AC3E}">
        <p14:creationId xmlns:p14="http://schemas.microsoft.com/office/powerpoint/2010/main" val="64257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9DC8-CD40-4122-B140-1E83BC0BF4BA}"/>
              </a:ext>
            </a:extLst>
          </p:cNvPr>
          <p:cNvSpPr>
            <a:spLocks noGrp="1"/>
          </p:cNvSpPr>
          <p:nvPr>
            <p:ph type="title"/>
          </p:nvPr>
        </p:nvSpPr>
        <p:spPr>
          <a:xfrm>
            <a:off x="1844565" y="282502"/>
            <a:ext cx="6290441" cy="2103875"/>
          </a:xfrm>
        </p:spPr>
        <p:txBody>
          <a:bodyPr>
            <a:normAutofit/>
          </a:bodyPr>
          <a:lstStyle/>
          <a:p>
            <a:r>
              <a:rPr lang="en-US" dirty="0">
                <a:solidFill>
                  <a:schemeClr val="tx1"/>
                </a:solidFill>
                <a:latin typeface="Times New Roman" panose="02020603050405020304" pitchFamily="18" charset="0"/>
                <a:cs typeface="Times New Roman" panose="02020603050405020304" pitchFamily="18" charset="0"/>
              </a:rPr>
              <a:t>How does human brain work?</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2612FDEE-65FE-EB40-A6D9-C8DBBB984046}" type="slidenum">
              <a:rPr lang="en-US" smtClean="0"/>
              <a:t>8</a:t>
            </a:fld>
            <a:endParaRPr lang="en-US"/>
          </a:p>
        </p:txBody>
      </p:sp>
      <p:sp>
        <p:nvSpPr>
          <p:cNvPr id="5" name="Content Placeholder 4"/>
          <p:cNvSpPr>
            <a:spLocks noGrp="1"/>
          </p:cNvSpPr>
          <p:nvPr>
            <p:ph idx="1"/>
          </p:nvPr>
        </p:nvSpPr>
        <p:spPr>
          <a:xfrm>
            <a:off x="531812" y="990328"/>
            <a:ext cx="11282651" cy="3777622"/>
          </a:xfrm>
        </p:spPr>
        <p:txBody>
          <a:bodyPr>
            <a:normAutofit/>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 the human brain, a typical neuron collects signals from others through a host of fine structures called </a:t>
            </a:r>
            <a:r>
              <a:rPr lang="en-US" i="1" dirty="0">
                <a:latin typeface="Times New Roman" panose="02020603050405020304" pitchFamily="18" charset="0"/>
                <a:cs typeface="Times New Roman" panose="02020603050405020304" pitchFamily="18" charset="0"/>
              </a:rPr>
              <a:t>dendrites</a:t>
            </a:r>
            <a:r>
              <a:rPr lang="en-US" dirty="0">
                <a:latin typeface="Times New Roman" panose="02020603050405020304" pitchFamily="18" charset="0"/>
                <a:cs typeface="Times New Roman" panose="02020603050405020304" pitchFamily="18" charset="0"/>
              </a:rPr>
              <a:t>. </a:t>
            </a:r>
          </a:p>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neuron sends out spikes of electrical activity through a long, thin stand known as an </a:t>
            </a:r>
            <a:r>
              <a:rPr lang="en-US" i="1" dirty="0">
                <a:latin typeface="Times New Roman" panose="02020603050405020304" pitchFamily="18" charset="0"/>
                <a:cs typeface="Times New Roman" panose="02020603050405020304" pitchFamily="18" charset="0"/>
              </a:rPr>
              <a:t>axon</a:t>
            </a:r>
            <a:r>
              <a:rPr lang="en-US" dirty="0">
                <a:latin typeface="Times New Roman" panose="02020603050405020304" pitchFamily="18" charset="0"/>
                <a:cs typeface="Times New Roman" panose="02020603050405020304" pitchFamily="18" charset="0"/>
              </a:rPr>
              <a:t>, which splits into thousands of branches. </a:t>
            </a:r>
          </a:p>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At the end of each branch, a structure called a </a:t>
            </a:r>
            <a:r>
              <a:rPr lang="en-US" i="1" dirty="0">
                <a:latin typeface="Times New Roman" panose="02020603050405020304" pitchFamily="18" charset="0"/>
                <a:cs typeface="Times New Roman" panose="02020603050405020304" pitchFamily="18" charset="0"/>
              </a:rPr>
              <a:t>synapse</a:t>
            </a:r>
            <a:r>
              <a:rPr lang="en-US" dirty="0">
                <a:latin typeface="Times New Roman" panose="02020603050405020304" pitchFamily="18" charset="0"/>
                <a:cs typeface="Times New Roman" panose="02020603050405020304" pitchFamily="18" charset="0"/>
              </a:rPr>
              <a:t> converts the activity from the axon into electrical effects that inhibit or excite </a:t>
            </a:r>
            <a:r>
              <a:rPr lang="en-US" dirty="0" smtClean="0">
                <a:latin typeface="Times New Roman" panose="02020603050405020304" pitchFamily="18" charset="0"/>
                <a:cs typeface="Times New Roman" panose="02020603050405020304" pitchFamily="18" charset="0"/>
              </a:rPr>
              <a:t>activity </a:t>
            </a:r>
            <a:r>
              <a:rPr lang="en-US" dirty="0">
                <a:latin typeface="Times New Roman" panose="02020603050405020304" pitchFamily="18" charset="0"/>
                <a:cs typeface="Times New Roman" panose="02020603050405020304" pitchFamily="18" charset="0"/>
              </a:rPr>
              <a:t>in the connected </a:t>
            </a:r>
            <a:r>
              <a:rPr lang="en-US" dirty="0" smtClean="0">
                <a:latin typeface="Times New Roman" panose="02020603050405020304" pitchFamily="18" charset="0"/>
                <a:cs typeface="Times New Roman" panose="02020603050405020304" pitchFamily="18" charset="0"/>
              </a:rPr>
              <a:t>neurons. </a:t>
            </a:r>
            <a:endParaRPr lang="en-US" dirty="0">
              <a:latin typeface="Times New Roman" panose="02020603050405020304" pitchFamily="18" charset="0"/>
              <a:cs typeface="Times New Roman" panose="02020603050405020304" pitchFamily="18" charset="0"/>
            </a:endParaRPr>
          </a:p>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When a neuron receives excitatory input that is sufficiently large compared with its inhibitory input, it sends a spike of electrical activity down its axon. </a:t>
            </a:r>
          </a:p>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Learning occurs by changing the effectiveness of the synapses so that the influence of one neuron on another changes.</a:t>
            </a:r>
          </a:p>
          <a:p>
            <a:endParaRPr lang="en-US" dirty="0">
              <a:latin typeface="Times New Roman" panose="02020603050405020304" pitchFamily="18" charset="0"/>
              <a:cs typeface="Times New Roman" panose="02020603050405020304" pitchFamily="18" charset="0"/>
            </a:endParaRPr>
          </a:p>
        </p:txBody>
      </p:sp>
      <p:pic>
        <p:nvPicPr>
          <p:cNvPr id="6" name="Picture 5" descr="A close up of a logo&#10;&#10;Description generated with very high confidence">
            <a:extLst>
              <a:ext uri="{FF2B5EF4-FFF2-40B4-BE49-F238E27FC236}">
                <a16:creationId xmlns:a16="http://schemas.microsoft.com/office/drawing/2014/main" id="{17B0EBC0-169C-4A85-8BB6-0C32F850A1C0}"/>
              </a:ext>
            </a:extLst>
          </p:cNvPr>
          <p:cNvPicPr>
            <a:picLocks noChangeAspect="1"/>
          </p:cNvPicPr>
          <p:nvPr/>
        </p:nvPicPr>
        <p:blipFill rotWithShape="1">
          <a:blip r:embed="rId2"/>
          <a:srcRect l="13483" r="12942"/>
          <a:stretch/>
        </p:blipFill>
        <p:spPr>
          <a:xfrm>
            <a:off x="1207439" y="4235176"/>
            <a:ext cx="3494479" cy="2398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close up of a map&#10;&#10;Description generated with high confidence">
            <a:extLst>
              <a:ext uri="{FF2B5EF4-FFF2-40B4-BE49-F238E27FC236}">
                <a16:creationId xmlns:a16="http://schemas.microsoft.com/office/drawing/2014/main" id="{02A530CB-491B-4D0F-AAB7-9E8055DC0EC9}"/>
              </a:ext>
            </a:extLst>
          </p:cNvPr>
          <p:cNvPicPr>
            <a:picLocks noChangeAspect="1"/>
          </p:cNvPicPr>
          <p:nvPr/>
        </p:nvPicPr>
        <p:blipFill rotWithShape="1">
          <a:blip r:embed="rId3"/>
          <a:srcRect l="19700" r="20747"/>
          <a:stretch/>
        </p:blipFill>
        <p:spPr>
          <a:xfrm>
            <a:off x="8532525" y="4041568"/>
            <a:ext cx="3056802" cy="25921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7">
            <a:extLst>
              <a:ext uri="{FF2B5EF4-FFF2-40B4-BE49-F238E27FC236}">
                <a16:creationId xmlns:a16="http://schemas.microsoft.com/office/drawing/2014/main" id="{C49528F9-B07E-4B59-A576-8BC4587E3D18}"/>
              </a:ext>
            </a:extLst>
          </p:cNvPr>
          <p:cNvSpPr/>
          <p:nvPr/>
        </p:nvSpPr>
        <p:spPr>
          <a:xfrm>
            <a:off x="5631874" y="6512041"/>
            <a:ext cx="6182590" cy="276999"/>
          </a:xfrm>
          <a:prstGeom prst="rect">
            <a:avLst/>
          </a:prstGeom>
        </p:spPr>
        <p:txBody>
          <a:bodyPr wrap="square">
            <a:spAutoFit/>
          </a:bodyPr>
          <a:lstStyle/>
          <a:p>
            <a:r>
              <a:rPr lang="en-US" sz="1200" dirty="0"/>
              <a:t>https://becominghuman.ai/making-a-simple-neural-network-2ea1de81ec20</a:t>
            </a:r>
          </a:p>
        </p:txBody>
      </p:sp>
    </p:spTree>
    <p:extLst>
      <p:ext uri="{BB962C8B-B14F-4D97-AF65-F5344CB8AC3E}">
        <p14:creationId xmlns:p14="http://schemas.microsoft.com/office/powerpoint/2010/main" val="21830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0D3D7317-2DE7-494E-8C75-5D3E6D1A9375}"/>
              </a:ext>
            </a:extLst>
          </p:cNvPr>
          <p:cNvSpPr>
            <a:spLocks noGrp="1" noChangeArrowheads="1"/>
          </p:cNvSpPr>
          <p:nvPr>
            <p:ph type="title"/>
          </p:nvPr>
        </p:nvSpPr>
        <p:spPr>
          <a:xfrm>
            <a:off x="400282" y="203114"/>
            <a:ext cx="7772400" cy="685800"/>
          </a:xfrm>
          <a:noFill/>
          <a:extLst>
            <a:ext uri="{909E8E84-426E-40DD-AFC4-6F175D3DCCD1}">
              <a14:hiddenFill xmlns:a14="http://schemas.microsoft.com/office/drawing/2010/main">
                <a:solidFill>
                  <a:schemeClr val="bg1"/>
                </a:solidFill>
              </a14:hiddenFill>
            </a:ext>
          </a:extLst>
        </p:spPr>
        <p:txBody>
          <a:bodyPr>
            <a:normAutofit/>
          </a:bodyPr>
          <a:lstStyle/>
          <a:p>
            <a:r>
              <a:rPr lang="en-US" altLang="en-US" dirty="0"/>
              <a:t>Neural Network</a:t>
            </a:r>
          </a:p>
        </p:txBody>
      </p:sp>
      <p:grpSp>
        <p:nvGrpSpPr>
          <p:cNvPr id="2" name="Group 1">
            <a:extLst>
              <a:ext uri="{FF2B5EF4-FFF2-40B4-BE49-F238E27FC236}">
                <a16:creationId xmlns:a16="http://schemas.microsoft.com/office/drawing/2014/main" id="{E802CA79-26A0-43B9-B6F8-0C71673765DA}"/>
              </a:ext>
            </a:extLst>
          </p:cNvPr>
          <p:cNvGrpSpPr/>
          <p:nvPr/>
        </p:nvGrpSpPr>
        <p:grpSpPr>
          <a:xfrm>
            <a:off x="3980850" y="93042"/>
            <a:ext cx="8153400" cy="6096000"/>
            <a:chOff x="2209800" y="762000"/>
            <a:chExt cx="8153400" cy="6096000"/>
          </a:xfrm>
        </p:grpSpPr>
        <p:sp>
          <p:nvSpPr>
            <p:cNvPr id="114728" name="Oval 40">
              <a:extLst>
                <a:ext uri="{FF2B5EF4-FFF2-40B4-BE49-F238E27FC236}">
                  <a16:creationId xmlns:a16="http://schemas.microsoft.com/office/drawing/2014/main" id="{4220B0C3-76EC-43AD-BBF7-9B3BA5ECC5DF}"/>
                </a:ext>
              </a:extLst>
            </p:cNvPr>
            <p:cNvSpPr>
              <a:spLocks noChangeArrowheads="1"/>
            </p:cNvSpPr>
            <p:nvPr/>
          </p:nvSpPr>
          <p:spPr bwMode="auto">
            <a:xfrm>
              <a:off x="3733800" y="762000"/>
              <a:ext cx="6096000" cy="6096000"/>
            </a:xfrm>
            <a:prstGeom prst="ellipse">
              <a:avLst/>
            </a:prstGeom>
            <a:solidFill>
              <a:schemeClr val="accent1"/>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01" name="Text Box 13">
              <a:extLst>
                <a:ext uri="{FF2B5EF4-FFF2-40B4-BE49-F238E27FC236}">
                  <a16:creationId xmlns:a16="http://schemas.microsoft.com/office/drawing/2014/main" id="{12663212-8FE2-4492-A60E-620FFC0C58F4}"/>
                </a:ext>
              </a:extLst>
            </p:cNvPr>
            <p:cNvSpPr txBox="1">
              <a:spLocks noChangeArrowheads="1"/>
            </p:cNvSpPr>
            <p:nvPr/>
          </p:nvSpPr>
          <p:spPr bwMode="auto">
            <a:xfrm>
              <a:off x="2743200" y="17526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x</a:t>
              </a:r>
              <a:r>
                <a:rPr lang="en-US" altLang="en-US" baseline="-25000"/>
                <a:t>1</a:t>
              </a:r>
              <a:endParaRPr lang="en-US" altLang="en-US"/>
            </a:p>
          </p:txBody>
        </p:sp>
        <p:sp>
          <p:nvSpPr>
            <p:cNvPr id="114693" name="Oval 5">
              <a:extLst>
                <a:ext uri="{FF2B5EF4-FFF2-40B4-BE49-F238E27FC236}">
                  <a16:creationId xmlns:a16="http://schemas.microsoft.com/office/drawing/2014/main" id="{CE13BA5A-9210-4322-A7BD-23F59936829F}"/>
                </a:ext>
              </a:extLst>
            </p:cNvPr>
            <p:cNvSpPr>
              <a:spLocks noChangeArrowheads="1"/>
            </p:cNvSpPr>
            <p:nvPr/>
          </p:nvSpPr>
          <p:spPr bwMode="auto">
            <a:xfrm>
              <a:off x="3810001" y="1828800"/>
              <a:ext cx="3076575" cy="3810000"/>
            </a:xfrm>
            <a:prstGeom prst="ellipse">
              <a:avLst/>
            </a:prstGeom>
            <a:solidFill>
              <a:srgbClr val="99CCFF"/>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4" name="Line 6">
              <a:extLst>
                <a:ext uri="{FF2B5EF4-FFF2-40B4-BE49-F238E27FC236}">
                  <a16:creationId xmlns:a16="http://schemas.microsoft.com/office/drawing/2014/main" id="{F583A17E-0D52-4089-B71E-1934C6D8CC1B}"/>
                </a:ext>
              </a:extLst>
            </p:cNvPr>
            <p:cNvSpPr>
              <a:spLocks noChangeShapeType="1"/>
            </p:cNvSpPr>
            <p:nvPr/>
          </p:nvSpPr>
          <p:spPr bwMode="auto">
            <a:xfrm>
              <a:off x="3200400" y="1600201"/>
              <a:ext cx="965200" cy="79057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5" name="Line 7">
              <a:extLst>
                <a:ext uri="{FF2B5EF4-FFF2-40B4-BE49-F238E27FC236}">
                  <a16:creationId xmlns:a16="http://schemas.microsoft.com/office/drawing/2014/main" id="{D3DB0839-3F93-4AFC-85CA-29C50D443E59}"/>
                </a:ext>
              </a:extLst>
            </p:cNvPr>
            <p:cNvSpPr>
              <a:spLocks noChangeShapeType="1"/>
            </p:cNvSpPr>
            <p:nvPr/>
          </p:nvSpPr>
          <p:spPr bwMode="auto">
            <a:xfrm>
              <a:off x="2832100" y="3775076"/>
              <a:ext cx="977900" cy="349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6" name="Line 8">
              <a:extLst>
                <a:ext uri="{FF2B5EF4-FFF2-40B4-BE49-F238E27FC236}">
                  <a16:creationId xmlns:a16="http://schemas.microsoft.com/office/drawing/2014/main" id="{3974BC76-AAB3-4852-AF17-0B901DE1B1AB}"/>
                </a:ext>
              </a:extLst>
            </p:cNvPr>
            <p:cNvSpPr>
              <a:spLocks noChangeShapeType="1"/>
            </p:cNvSpPr>
            <p:nvPr/>
          </p:nvSpPr>
          <p:spPr bwMode="auto">
            <a:xfrm flipV="1">
              <a:off x="3124200" y="5321300"/>
              <a:ext cx="1004888" cy="9271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97" name="Rectangle 9">
              <a:extLst>
                <a:ext uri="{FF2B5EF4-FFF2-40B4-BE49-F238E27FC236}">
                  <a16:creationId xmlns:a16="http://schemas.microsoft.com/office/drawing/2014/main" id="{FE038027-A8D2-45E4-9E4B-8616F804B0A1}"/>
                </a:ext>
              </a:extLst>
            </p:cNvPr>
            <p:cNvSpPr>
              <a:spLocks noChangeArrowheads="1"/>
            </p:cNvSpPr>
            <p:nvPr/>
          </p:nvSpPr>
          <p:spPr bwMode="auto">
            <a:xfrm>
              <a:off x="7697788" y="2994026"/>
              <a:ext cx="1738312" cy="1431925"/>
            </a:xfrm>
            <a:prstGeom prst="rect">
              <a:avLst/>
            </a:prstGeom>
            <a:solidFill>
              <a:srgbClr val="99CCFF"/>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114699" name="Line 11">
              <a:extLst>
                <a:ext uri="{FF2B5EF4-FFF2-40B4-BE49-F238E27FC236}">
                  <a16:creationId xmlns:a16="http://schemas.microsoft.com/office/drawing/2014/main" id="{08AB4564-4437-4099-96F7-DFF29415AD42}"/>
                </a:ext>
              </a:extLst>
            </p:cNvPr>
            <p:cNvSpPr>
              <a:spLocks noChangeShapeType="1"/>
            </p:cNvSpPr>
            <p:nvPr/>
          </p:nvSpPr>
          <p:spPr bwMode="auto">
            <a:xfrm>
              <a:off x="7002464" y="3775075"/>
              <a:ext cx="6953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00" name="Line 12">
              <a:extLst>
                <a:ext uri="{FF2B5EF4-FFF2-40B4-BE49-F238E27FC236}">
                  <a16:creationId xmlns:a16="http://schemas.microsoft.com/office/drawing/2014/main" id="{46232D5C-89A4-4E00-956B-F81D609BD696}"/>
                </a:ext>
              </a:extLst>
            </p:cNvPr>
            <p:cNvSpPr>
              <a:spLocks noChangeShapeType="1"/>
            </p:cNvSpPr>
            <p:nvPr/>
          </p:nvSpPr>
          <p:spPr bwMode="auto">
            <a:xfrm>
              <a:off x="9551988" y="3775075"/>
              <a:ext cx="811212"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02" name="Text Box 14">
              <a:extLst>
                <a:ext uri="{FF2B5EF4-FFF2-40B4-BE49-F238E27FC236}">
                  <a16:creationId xmlns:a16="http://schemas.microsoft.com/office/drawing/2014/main" id="{AF5FA17E-6604-4135-AB69-4AF5DB8D4192}"/>
                </a:ext>
              </a:extLst>
            </p:cNvPr>
            <p:cNvSpPr txBox="1">
              <a:spLocks noChangeArrowheads="1"/>
            </p:cNvSpPr>
            <p:nvPr/>
          </p:nvSpPr>
          <p:spPr bwMode="auto">
            <a:xfrm>
              <a:off x="2209800" y="3581400"/>
              <a:ext cx="362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x</a:t>
              </a:r>
              <a:r>
                <a:rPr lang="en-US" altLang="en-US" baseline="-25000"/>
                <a:t>2</a:t>
              </a:r>
              <a:endParaRPr lang="en-US" altLang="en-US"/>
            </a:p>
          </p:txBody>
        </p:sp>
        <p:sp>
          <p:nvSpPr>
            <p:cNvPr id="114703" name="Text Box 15">
              <a:extLst>
                <a:ext uri="{FF2B5EF4-FFF2-40B4-BE49-F238E27FC236}">
                  <a16:creationId xmlns:a16="http://schemas.microsoft.com/office/drawing/2014/main" id="{9FAACC9B-B86C-4683-A30C-5AD1D2C85A88}"/>
                </a:ext>
              </a:extLst>
            </p:cNvPr>
            <p:cNvSpPr txBox="1">
              <a:spLocks noChangeArrowheads="1"/>
            </p:cNvSpPr>
            <p:nvPr/>
          </p:nvSpPr>
          <p:spPr bwMode="auto">
            <a:xfrm>
              <a:off x="2590800" y="5791200"/>
              <a:ext cx="3642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x</a:t>
              </a:r>
              <a:r>
                <a:rPr lang="en-US" altLang="en-US" baseline="-25000"/>
                <a:t>n</a:t>
              </a:r>
              <a:endParaRPr lang="en-US" altLang="en-US"/>
            </a:p>
          </p:txBody>
        </p:sp>
        <p:sp>
          <p:nvSpPr>
            <p:cNvPr id="114704" name="Text Box 16">
              <a:extLst>
                <a:ext uri="{FF2B5EF4-FFF2-40B4-BE49-F238E27FC236}">
                  <a16:creationId xmlns:a16="http://schemas.microsoft.com/office/drawing/2014/main" id="{ACB34CEC-5E61-4230-98B1-0AC5418DD8C3}"/>
                </a:ext>
              </a:extLst>
            </p:cNvPr>
            <p:cNvSpPr txBox="1">
              <a:spLocks noChangeArrowheads="1"/>
            </p:cNvSpPr>
            <p:nvPr/>
          </p:nvSpPr>
          <p:spPr bwMode="auto">
            <a:xfrm>
              <a:off x="3505200" y="1524000"/>
              <a:ext cx="465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a:t>
              </a:r>
              <a:r>
                <a:rPr lang="en-US" altLang="en-US" baseline="-25000"/>
                <a:t>1j</a:t>
              </a:r>
              <a:endParaRPr lang="en-US" altLang="en-US"/>
            </a:p>
          </p:txBody>
        </p:sp>
        <p:sp>
          <p:nvSpPr>
            <p:cNvPr id="114705" name="Text Box 17">
              <a:extLst>
                <a:ext uri="{FF2B5EF4-FFF2-40B4-BE49-F238E27FC236}">
                  <a16:creationId xmlns:a16="http://schemas.microsoft.com/office/drawing/2014/main" id="{669962EB-6FFA-45B9-A258-0F2C9E91685D}"/>
                </a:ext>
              </a:extLst>
            </p:cNvPr>
            <p:cNvSpPr txBox="1">
              <a:spLocks noChangeArrowheads="1"/>
            </p:cNvSpPr>
            <p:nvPr/>
          </p:nvSpPr>
          <p:spPr bwMode="auto">
            <a:xfrm>
              <a:off x="2971800" y="3200400"/>
              <a:ext cx="4651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a:t>
              </a:r>
              <a:r>
                <a:rPr lang="en-US" altLang="en-US" baseline="-25000"/>
                <a:t>2j</a:t>
              </a:r>
              <a:endParaRPr lang="en-US" altLang="en-US"/>
            </a:p>
          </p:txBody>
        </p:sp>
        <p:sp>
          <p:nvSpPr>
            <p:cNvPr id="114706" name="Text Box 18">
              <a:extLst>
                <a:ext uri="{FF2B5EF4-FFF2-40B4-BE49-F238E27FC236}">
                  <a16:creationId xmlns:a16="http://schemas.microsoft.com/office/drawing/2014/main" id="{29A80BC7-A740-4679-BAB1-3E27744ED530}"/>
                </a:ext>
              </a:extLst>
            </p:cNvPr>
            <p:cNvSpPr txBox="1">
              <a:spLocks noChangeArrowheads="1"/>
            </p:cNvSpPr>
            <p:nvPr/>
          </p:nvSpPr>
          <p:spPr bwMode="auto">
            <a:xfrm>
              <a:off x="3048000" y="5257800"/>
              <a:ext cx="4667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a:t>
              </a:r>
              <a:r>
                <a:rPr lang="en-US" altLang="en-US" baseline="-25000"/>
                <a:t>nj</a:t>
              </a:r>
              <a:endParaRPr lang="en-US" altLang="en-US"/>
            </a:p>
          </p:txBody>
        </p:sp>
        <p:graphicFrame>
          <p:nvGraphicFramePr>
            <p:cNvPr id="114707" name="Object 19">
              <a:extLst>
                <a:ext uri="{FF2B5EF4-FFF2-40B4-BE49-F238E27FC236}">
                  <a16:creationId xmlns:a16="http://schemas.microsoft.com/office/drawing/2014/main" id="{07A0F9E2-61EE-4784-A803-FBBACCA50C93}"/>
                </a:ext>
              </a:extLst>
            </p:cNvPr>
            <p:cNvGraphicFramePr>
              <a:graphicFrameLocks noChangeAspect="1"/>
            </p:cNvGraphicFramePr>
            <p:nvPr/>
          </p:nvGraphicFramePr>
          <p:xfrm>
            <a:off x="4191000" y="3240089"/>
            <a:ext cx="2590800" cy="1069975"/>
          </p:xfrm>
          <a:graphic>
            <a:graphicData uri="http://schemas.openxmlformats.org/presentationml/2006/ole">
              <mc:AlternateContent xmlns:mc="http://schemas.openxmlformats.org/markup-compatibility/2006">
                <mc:Choice xmlns:v="urn:schemas-microsoft-com:vml" Requires="v">
                  <p:oleObj spid="_x0000_s37977" name="Equation" r:id="rId3" imgW="1041120" imgH="431640" progId="Equation.3">
                    <p:embed/>
                  </p:oleObj>
                </mc:Choice>
                <mc:Fallback>
                  <p:oleObj name="Equation" r:id="rId3" imgW="1041120" imgH="431640" progId="Equation.3">
                    <p:embed/>
                    <p:pic>
                      <p:nvPicPr>
                        <p:cNvPr id="114707" name="Object 19">
                          <a:extLst>
                            <a:ext uri="{FF2B5EF4-FFF2-40B4-BE49-F238E27FC236}">
                              <a16:creationId xmlns:a16="http://schemas.microsoft.com/office/drawing/2014/main" id="{07A0F9E2-61EE-4784-A803-FBBACCA50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3240089"/>
                          <a:ext cx="2590800"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10" name="Object 22">
              <a:extLst>
                <a:ext uri="{FF2B5EF4-FFF2-40B4-BE49-F238E27FC236}">
                  <a16:creationId xmlns:a16="http://schemas.microsoft.com/office/drawing/2014/main" id="{9B633FF2-621E-4AC7-940C-7F88A857B67A}"/>
                </a:ext>
              </a:extLst>
            </p:cNvPr>
            <p:cNvGraphicFramePr>
              <a:graphicFrameLocks noChangeAspect="1"/>
            </p:cNvGraphicFramePr>
            <p:nvPr/>
          </p:nvGraphicFramePr>
          <p:xfrm>
            <a:off x="7848600" y="3505201"/>
            <a:ext cx="1447800" cy="506413"/>
          </p:xfrm>
          <a:graphic>
            <a:graphicData uri="http://schemas.openxmlformats.org/presentationml/2006/ole">
              <mc:AlternateContent xmlns:mc="http://schemas.openxmlformats.org/markup-compatibility/2006">
                <mc:Choice xmlns:v="urn:schemas-microsoft-com:vml" Requires="v">
                  <p:oleObj spid="_x0000_s37978" name="Equation" r:id="rId5" imgW="685800" imgH="241200" progId="Equation.3">
                    <p:embed/>
                  </p:oleObj>
                </mc:Choice>
                <mc:Fallback>
                  <p:oleObj name="Equation" r:id="rId5" imgW="685800" imgH="241200" progId="Equation.3">
                    <p:embed/>
                    <p:pic>
                      <p:nvPicPr>
                        <p:cNvPr id="114710" name="Object 22">
                          <a:extLst>
                            <a:ext uri="{FF2B5EF4-FFF2-40B4-BE49-F238E27FC236}">
                              <a16:creationId xmlns:a16="http://schemas.microsoft.com/office/drawing/2014/main" id="{9B633FF2-621E-4AC7-940C-7F88A857B6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3505201"/>
                          <a:ext cx="1447800"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11" name="Text Box 23">
              <a:extLst>
                <a:ext uri="{FF2B5EF4-FFF2-40B4-BE49-F238E27FC236}">
                  <a16:creationId xmlns:a16="http://schemas.microsoft.com/office/drawing/2014/main" id="{4EFA6022-4891-4CCD-93AF-62D10C5E7EFF}"/>
                </a:ext>
              </a:extLst>
            </p:cNvPr>
            <p:cNvSpPr txBox="1">
              <a:spLocks noChangeArrowheads="1"/>
            </p:cNvSpPr>
            <p:nvPr/>
          </p:nvSpPr>
          <p:spPr bwMode="auto">
            <a:xfrm>
              <a:off x="9737725" y="4232275"/>
              <a:ext cx="32573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a:t>
              </a:r>
              <a:r>
                <a:rPr lang="en-US" altLang="en-US" baseline="-25000"/>
                <a:t>j</a:t>
              </a:r>
              <a:endParaRPr lang="en-US" altLang="en-US"/>
            </a:p>
          </p:txBody>
        </p:sp>
        <p:sp>
          <p:nvSpPr>
            <p:cNvPr id="114712" name="Line 24">
              <a:extLst>
                <a:ext uri="{FF2B5EF4-FFF2-40B4-BE49-F238E27FC236}">
                  <a16:creationId xmlns:a16="http://schemas.microsoft.com/office/drawing/2014/main" id="{AD52914F-778B-4D02-A616-9861534FFDEC}"/>
                </a:ext>
              </a:extLst>
            </p:cNvPr>
            <p:cNvSpPr>
              <a:spLocks noChangeShapeType="1"/>
            </p:cNvSpPr>
            <p:nvPr/>
          </p:nvSpPr>
          <p:spPr bwMode="auto">
            <a:xfrm flipV="1">
              <a:off x="4724400" y="5334000"/>
              <a:ext cx="14288" cy="1295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13" name="Text Box 25">
              <a:extLst>
                <a:ext uri="{FF2B5EF4-FFF2-40B4-BE49-F238E27FC236}">
                  <a16:creationId xmlns:a16="http://schemas.microsoft.com/office/drawing/2014/main" id="{59E5AE18-C3F4-4953-8FF9-757D7B3BD302}"/>
                </a:ext>
              </a:extLst>
            </p:cNvPr>
            <p:cNvSpPr txBox="1">
              <a:spLocks noChangeArrowheads="1"/>
            </p:cNvSpPr>
            <p:nvPr/>
          </p:nvSpPr>
          <p:spPr bwMode="auto">
            <a:xfrm>
              <a:off x="4114800" y="6248400"/>
              <a:ext cx="3433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a:t>
              </a:r>
              <a:r>
                <a:rPr lang="en-US" altLang="en-US" baseline="-25000"/>
                <a:t>j</a:t>
              </a:r>
              <a:endParaRPr lang="en-US" altLang="en-US"/>
            </a:p>
          </p:txBody>
        </p:sp>
        <p:sp>
          <p:nvSpPr>
            <p:cNvPr id="114714" name="Line 26">
              <a:extLst>
                <a:ext uri="{FF2B5EF4-FFF2-40B4-BE49-F238E27FC236}">
                  <a16:creationId xmlns:a16="http://schemas.microsoft.com/office/drawing/2014/main" id="{4C659F8D-D487-4BBE-A3F0-0DDAC12D961C}"/>
                </a:ext>
              </a:extLst>
            </p:cNvPr>
            <p:cNvSpPr>
              <a:spLocks noChangeShapeType="1"/>
            </p:cNvSpPr>
            <p:nvPr/>
          </p:nvSpPr>
          <p:spPr bwMode="auto">
            <a:xfrm>
              <a:off x="7391400" y="480060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15" name="Line 27">
              <a:extLst>
                <a:ext uri="{FF2B5EF4-FFF2-40B4-BE49-F238E27FC236}">
                  <a16:creationId xmlns:a16="http://schemas.microsoft.com/office/drawing/2014/main" id="{EA21F9A8-59AA-4DCA-95A0-CC3BDC94F060}"/>
                </a:ext>
              </a:extLst>
            </p:cNvPr>
            <p:cNvSpPr>
              <a:spLocks noChangeShapeType="1"/>
            </p:cNvSpPr>
            <p:nvPr/>
          </p:nvSpPr>
          <p:spPr bwMode="auto">
            <a:xfrm>
              <a:off x="7169150" y="5486400"/>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16" name="Freeform 28">
              <a:extLst>
                <a:ext uri="{FF2B5EF4-FFF2-40B4-BE49-F238E27FC236}">
                  <a16:creationId xmlns:a16="http://schemas.microsoft.com/office/drawing/2014/main" id="{C9CE9E2D-C6D4-4504-A1BD-F89E5C358794}"/>
                </a:ext>
              </a:extLst>
            </p:cNvPr>
            <p:cNvSpPr>
              <a:spLocks/>
            </p:cNvSpPr>
            <p:nvPr/>
          </p:nvSpPr>
          <p:spPr bwMode="auto">
            <a:xfrm>
              <a:off x="7391400" y="4876800"/>
              <a:ext cx="1447800" cy="609600"/>
            </a:xfrm>
            <a:custGeom>
              <a:avLst/>
              <a:gdLst>
                <a:gd name="T0" fmla="*/ 0 w 864"/>
                <a:gd name="T1" fmla="*/ 480 h 480"/>
                <a:gd name="T2" fmla="*/ 336 w 864"/>
                <a:gd name="T3" fmla="*/ 336 h 480"/>
                <a:gd name="T4" fmla="*/ 480 w 864"/>
                <a:gd name="T5" fmla="*/ 96 h 480"/>
                <a:gd name="T6" fmla="*/ 864 w 864"/>
                <a:gd name="T7" fmla="*/ 0 h 480"/>
              </a:gdLst>
              <a:ahLst/>
              <a:cxnLst>
                <a:cxn ang="0">
                  <a:pos x="T0" y="T1"/>
                </a:cxn>
                <a:cxn ang="0">
                  <a:pos x="T2" y="T3"/>
                </a:cxn>
                <a:cxn ang="0">
                  <a:pos x="T4" y="T5"/>
                </a:cxn>
                <a:cxn ang="0">
                  <a:pos x="T6" y="T7"/>
                </a:cxn>
              </a:cxnLst>
              <a:rect l="0" t="0" r="r" b="b"/>
              <a:pathLst>
                <a:path w="864" h="480">
                  <a:moveTo>
                    <a:pt x="0" y="480"/>
                  </a:moveTo>
                  <a:cubicBezTo>
                    <a:pt x="128" y="440"/>
                    <a:pt x="256" y="400"/>
                    <a:pt x="336" y="336"/>
                  </a:cubicBezTo>
                  <a:cubicBezTo>
                    <a:pt x="416" y="272"/>
                    <a:pt x="392" y="152"/>
                    <a:pt x="480" y="96"/>
                  </a:cubicBezTo>
                  <a:cubicBezTo>
                    <a:pt x="568" y="40"/>
                    <a:pt x="800" y="16"/>
                    <a:pt x="864"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17" name="Line 29">
              <a:extLst>
                <a:ext uri="{FF2B5EF4-FFF2-40B4-BE49-F238E27FC236}">
                  <a16:creationId xmlns:a16="http://schemas.microsoft.com/office/drawing/2014/main" id="{ACBB07FA-6E80-483D-B718-322B4BF99510}"/>
                </a:ext>
              </a:extLst>
            </p:cNvPr>
            <p:cNvSpPr>
              <a:spLocks noChangeShapeType="1"/>
            </p:cNvSpPr>
            <p:nvPr/>
          </p:nvSpPr>
          <p:spPr bwMode="auto">
            <a:xfrm>
              <a:off x="7391400" y="480060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18" name="Line 30">
              <a:extLst>
                <a:ext uri="{FF2B5EF4-FFF2-40B4-BE49-F238E27FC236}">
                  <a16:creationId xmlns:a16="http://schemas.microsoft.com/office/drawing/2014/main" id="{79012269-CEDB-4BB7-B864-688927A9950D}"/>
                </a:ext>
              </a:extLst>
            </p:cNvPr>
            <p:cNvSpPr>
              <a:spLocks noChangeShapeType="1"/>
            </p:cNvSpPr>
            <p:nvPr/>
          </p:nvSpPr>
          <p:spPr bwMode="auto">
            <a:xfrm>
              <a:off x="7162800" y="6400800"/>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19" name="Line 31">
              <a:extLst>
                <a:ext uri="{FF2B5EF4-FFF2-40B4-BE49-F238E27FC236}">
                  <a16:creationId xmlns:a16="http://schemas.microsoft.com/office/drawing/2014/main" id="{960C5034-E9C4-4B50-BCB6-A69CFD1A009C}"/>
                </a:ext>
              </a:extLst>
            </p:cNvPr>
            <p:cNvSpPr>
              <a:spLocks noChangeShapeType="1"/>
            </p:cNvSpPr>
            <p:nvPr/>
          </p:nvSpPr>
          <p:spPr bwMode="auto">
            <a:xfrm>
              <a:off x="7385050" y="571500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24" name="Line 36">
              <a:extLst>
                <a:ext uri="{FF2B5EF4-FFF2-40B4-BE49-F238E27FC236}">
                  <a16:creationId xmlns:a16="http://schemas.microsoft.com/office/drawing/2014/main" id="{8E4BA9D5-BE2C-45EC-A373-CDFFB0AD58D3}"/>
                </a:ext>
              </a:extLst>
            </p:cNvPr>
            <p:cNvSpPr>
              <a:spLocks noChangeShapeType="1"/>
            </p:cNvSpPr>
            <p:nvPr/>
          </p:nvSpPr>
          <p:spPr bwMode="auto">
            <a:xfrm flipV="1">
              <a:off x="7391400" y="5791200"/>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25" name="Line 37">
              <a:extLst>
                <a:ext uri="{FF2B5EF4-FFF2-40B4-BE49-F238E27FC236}">
                  <a16:creationId xmlns:a16="http://schemas.microsoft.com/office/drawing/2014/main" id="{DE2C6A3D-4A05-495E-8E35-E6F6C3FBD513}"/>
                </a:ext>
              </a:extLst>
            </p:cNvPr>
            <p:cNvSpPr>
              <a:spLocks noChangeShapeType="1"/>
            </p:cNvSpPr>
            <p:nvPr/>
          </p:nvSpPr>
          <p:spPr bwMode="auto">
            <a:xfrm>
              <a:off x="8001000" y="5791200"/>
              <a:ext cx="68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14726" name="Object 38">
              <a:extLst>
                <a:ext uri="{FF2B5EF4-FFF2-40B4-BE49-F238E27FC236}">
                  <a16:creationId xmlns:a16="http://schemas.microsoft.com/office/drawing/2014/main" id="{6075017C-C360-4575-AE53-438B6302A72A}"/>
                </a:ext>
              </a:extLst>
            </p:cNvPr>
            <p:cNvGraphicFramePr>
              <a:graphicFrameLocks noChangeAspect="1"/>
            </p:cNvGraphicFramePr>
            <p:nvPr/>
          </p:nvGraphicFramePr>
          <p:xfrm>
            <a:off x="9067800" y="4805363"/>
            <a:ext cx="838200" cy="704850"/>
          </p:xfrm>
          <a:graphic>
            <a:graphicData uri="http://schemas.openxmlformats.org/presentationml/2006/ole">
              <mc:AlternateContent xmlns:mc="http://schemas.openxmlformats.org/markup-compatibility/2006">
                <mc:Choice xmlns:v="urn:schemas-microsoft-com:vml" Requires="v">
                  <p:oleObj spid="_x0000_s37979" name="Equation" r:id="rId7" imgW="482400" imgH="406080" progId="Equation.3">
                    <p:embed/>
                  </p:oleObj>
                </mc:Choice>
                <mc:Fallback>
                  <p:oleObj name="Equation" r:id="rId7" imgW="482400" imgH="406080" progId="Equation.3">
                    <p:embed/>
                    <p:pic>
                      <p:nvPicPr>
                        <p:cNvPr id="114726" name="Object 38">
                          <a:extLst>
                            <a:ext uri="{FF2B5EF4-FFF2-40B4-BE49-F238E27FC236}">
                              <a16:creationId xmlns:a16="http://schemas.microsoft.com/office/drawing/2014/main" id="{6075017C-C360-4575-AE53-438B6302A7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7800" y="4805363"/>
                          <a:ext cx="83820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5" name="Picture 4">
            <a:extLst>
              <a:ext uri="{FF2B5EF4-FFF2-40B4-BE49-F238E27FC236}">
                <a16:creationId xmlns:a16="http://schemas.microsoft.com/office/drawing/2014/main" id="{CB3C01A1-3FAF-4103-BFF6-B3A86F307905}"/>
              </a:ext>
            </a:extLst>
          </p:cNvPr>
          <p:cNvPicPr>
            <a:picLocks noChangeAspect="1"/>
          </p:cNvPicPr>
          <p:nvPr/>
        </p:nvPicPr>
        <p:blipFill>
          <a:blip r:embed="rId9"/>
          <a:stretch>
            <a:fillRect/>
          </a:stretch>
        </p:blipFill>
        <p:spPr>
          <a:xfrm>
            <a:off x="400282" y="0"/>
            <a:ext cx="11430000" cy="6858000"/>
          </a:xfrm>
          <a:prstGeom prst="rect">
            <a:avLst/>
          </a:prstGeom>
        </p:spPr>
      </p:pic>
      <p:sp>
        <p:nvSpPr>
          <p:cNvPr id="3" name="Slide Number Placeholder 2"/>
          <p:cNvSpPr>
            <a:spLocks noGrp="1"/>
          </p:cNvSpPr>
          <p:nvPr>
            <p:ph type="sldNum" sz="quarter" idx="12"/>
          </p:nvPr>
        </p:nvSpPr>
        <p:spPr/>
        <p:txBody>
          <a:bodyPr/>
          <a:lstStyle/>
          <a:p>
            <a:fld id="{C2F1105E-B6D4-4018-B742-1AECEB877333}" type="slidenum">
              <a:rPr lang="en-US" altLang="en-US" smtClean="0"/>
              <a:pPr/>
              <a:t>9</a:t>
            </a:fld>
            <a:endParaRPr lang="en-US" altLang="en-US"/>
          </a:p>
        </p:txBody>
      </p:sp>
    </p:spTree>
    <p:extLst>
      <p:ext uri="{BB962C8B-B14F-4D97-AF65-F5344CB8AC3E}">
        <p14:creationId xmlns:p14="http://schemas.microsoft.com/office/powerpoint/2010/main" val="29348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594</TotalTime>
  <Words>415</Words>
  <Application>Microsoft Office PowerPoint</Application>
  <PresentationFormat>Widescreen</PresentationFormat>
  <Paragraphs>76</Paragraphs>
  <Slides>9</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22" baseType="lpstr">
      <vt:lpstr>Arial</vt:lpstr>
      <vt:lpstr>Calibri</vt:lpstr>
      <vt:lpstr>Century Gothic</vt:lpstr>
      <vt:lpstr>Garamond</vt:lpstr>
      <vt:lpstr>Georgia</vt:lpstr>
      <vt:lpstr>KG HAPPY Solid</vt:lpstr>
      <vt:lpstr>Roboto</vt:lpstr>
      <vt:lpstr>Tahoma</vt:lpstr>
      <vt:lpstr>Times New Roman</vt:lpstr>
      <vt:lpstr>Wingdings</vt:lpstr>
      <vt:lpstr>Wingdings 3</vt:lpstr>
      <vt:lpstr>Wisp</vt:lpstr>
      <vt:lpstr>Equation</vt:lpstr>
      <vt:lpstr>Machine Learning II</vt:lpstr>
      <vt:lpstr>PowerPoint Presentation</vt:lpstr>
      <vt:lpstr>PowerPoint Presentation</vt:lpstr>
      <vt:lpstr>Neural Networks</vt:lpstr>
      <vt:lpstr>PowerPoint Presentation</vt:lpstr>
      <vt:lpstr>Why do we use NN?</vt:lpstr>
      <vt:lpstr>Applications</vt:lpstr>
      <vt:lpstr>How does human brain work?</vt:lpstr>
      <vt:lpstr>Neural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II</dc:title>
  <dc:creator>Siamak Aram</dc:creator>
  <cp:lastModifiedBy>Roozbeh Sadeghian</cp:lastModifiedBy>
  <cp:revision>21</cp:revision>
  <dcterms:created xsi:type="dcterms:W3CDTF">2018-09-06T21:29:31Z</dcterms:created>
  <dcterms:modified xsi:type="dcterms:W3CDTF">2018-11-02T21:07:12Z</dcterms:modified>
</cp:coreProperties>
</file>